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40" r:id="rId3"/>
    <p:sldId id="521" r:id="rId4"/>
    <p:sldId id="283" r:id="rId5"/>
    <p:sldId id="522" r:id="rId6"/>
    <p:sldId id="523" r:id="rId7"/>
    <p:sldId id="524" r:id="rId8"/>
    <p:sldId id="546" r:id="rId9"/>
    <p:sldId id="484" r:id="rId10"/>
    <p:sldId id="505" r:id="rId11"/>
    <p:sldId id="508" r:id="rId12"/>
    <p:sldId id="506" r:id="rId13"/>
    <p:sldId id="507" r:id="rId14"/>
    <p:sldId id="519" r:id="rId15"/>
    <p:sldId id="526" r:id="rId16"/>
    <p:sldId id="525" r:id="rId17"/>
    <p:sldId id="527" r:id="rId18"/>
    <p:sldId id="485" r:id="rId19"/>
    <p:sldId id="547" r:id="rId20"/>
    <p:sldId id="509" r:id="rId21"/>
    <p:sldId id="511" r:id="rId22"/>
    <p:sldId id="548" r:id="rId23"/>
    <p:sldId id="271" r:id="rId24"/>
    <p:sldId id="554" r:id="rId25"/>
    <p:sldId id="473" r:id="rId26"/>
    <p:sldId id="549" r:id="rId27"/>
    <p:sldId id="474" r:id="rId28"/>
    <p:sldId id="550" r:id="rId29"/>
    <p:sldId id="518" r:id="rId30"/>
    <p:sldId id="528" r:id="rId31"/>
    <p:sldId id="551" r:id="rId32"/>
    <p:sldId id="552" r:id="rId33"/>
    <p:sldId id="529" r:id="rId34"/>
    <p:sldId id="541" r:id="rId35"/>
    <p:sldId id="542" r:id="rId36"/>
    <p:sldId id="555" r:id="rId37"/>
    <p:sldId id="556" r:id="rId38"/>
    <p:sldId id="543" r:id="rId39"/>
    <p:sldId id="545" r:id="rId40"/>
    <p:sldId id="533" r:id="rId41"/>
    <p:sldId id="531" r:id="rId42"/>
    <p:sldId id="538" r:id="rId43"/>
    <p:sldId id="539" r:id="rId44"/>
    <p:sldId id="515" r:id="rId45"/>
    <p:sldId id="513" r:id="rId46"/>
    <p:sldId id="537" r:id="rId47"/>
    <p:sldId id="514" r:id="rId48"/>
    <p:sldId id="535" r:id="rId49"/>
    <p:sldId id="279" r:id="rId50"/>
    <p:sldId id="460" r:id="rId51"/>
    <p:sldId id="553" r:id="rId52"/>
    <p:sldId id="369" r:id="rId53"/>
    <p:sldId id="47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FC179-F5F5-4643-9D42-632DA5169990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2F72AB56-6ECE-466B-88B7-80AD6FBD53FE}">
      <dgm:prSet phldrT="[Text]" custT="1"/>
      <dgm:spPr/>
      <dgm:t>
        <a:bodyPr/>
        <a:lstStyle/>
        <a:p>
          <a:r>
            <a:rPr lang="en-AU" sz="2400" b="1" dirty="0">
              <a:solidFill>
                <a:schemeClr val="tx2"/>
              </a:solidFill>
            </a:rPr>
            <a:t>New Data</a:t>
          </a:r>
        </a:p>
      </dgm:t>
    </dgm:pt>
    <dgm:pt modelId="{7E32BAA3-94F1-409B-9039-A26FD3DCF501}" type="parTrans" cxnId="{CF7A66AB-EBED-4F97-A9B3-D0F0D18D3061}">
      <dgm:prSet/>
      <dgm:spPr/>
      <dgm:t>
        <a:bodyPr/>
        <a:lstStyle/>
        <a:p>
          <a:endParaRPr lang="en-AU"/>
        </a:p>
      </dgm:t>
    </dgm:pt>
    <dgm:pt modelId="{F63CE7B0-5841-43C9-BDE2-21411FAD538C}" type="sibTrans" cxnId="{CF7A66AB-EBED-4F97-A9B3-D0F0D18D3061}">
      <dgm:prSet/>
      <dgm:spPr/>
      <dgm:t>
        <a:bodyPr/>
        <a:lstStyle/>
        <a:p>
          <a:endParaRPr lang="en-AU"/>
        </a:p>
      </dgm:t>
    </dgm:pt>
    <dgm:pt modelId="{5C296A1F-97D6-49BB-9CCF-DEA8BBFAC32E}">
      <dgm:prSet phldrT="[Text]" custT="1"/>
      <dgm:spPr/>
      <dgm:t>
        <a:bodyPr/>
        <a:lstStyle/>
        <a:p>
          <a:r>
            <a:rPr lang="en-AU" sz="2400" dirty="0">
              <a:solidFill>
                <a:srgbClr val="C00000"/>
              </a:solidFill>
            </a:rPr>
            <a:t>Insufficient Performance</a:t>
          </a:r>
        </a:p>
      </dgm:t>
    </dgm:pt>
    <dgm:pt modelId="{DAD5A33D-8969-4BEC-8329-C9F182E37239}" type="parTrans" cxnId="{50A0591A-FDAA-4982-BFA2-BC944CDC97B3}">
      <dgm:prSet/>
      <dgm:spPr/>
      <dgm:t>
        <a:bodyPr/>
        <a:lstStyle/>
        <a:p>
          <a:endParaRPr lang="en-AU"/>
        </a:p>
      </dgm:t>
    </dgm:pt>
    <dgm:pt modelId="{455C3AC0-56C1-4135-B3F3-56BD2EB430EC}" type="sibTrans" cxnId="{50A0591A-FDAA-4982-BFA2-BC944CDC97B3}">
      <dgm:prSet/>
      <dgm:spPr/>
      <dgm:t>
        <a:bodyPr/>
        <a:lstStyle/>
        <a:p>
          <a:endParaRPr lang="en-AU"/>
        </a:p>
      </dgm:t>
    </dgm:pt>
    <dgm:pt modelId="{70673976-9727-4F90-B396-D27F42B6BAEE}" type="pres">
      <dgm:prSet presAssocID="{69EFC179-F5F5-4643-9D42-632DA5169990}" presName="cycle" presStyleCnt="0">
        <dgm:presLayoutVars>
          <dgm:dir val="rev"/>
          <dgm:resizeHandles val="exact"/>
        </dgm:presLayoutVars>
      </dgm:prSet>
      <dgm:spPr/>
    </dgm:pt>
    <dgm:pt modelId="{AB3A5118-A224-4E9A-98A9-A4B9B5A56C7E}" type="pres">
      <dgm:prSet presAssocID="{2F72AB56-6ECE-466B-88B7-80AD6FBD53FE}" presName="dummy" presStyleCnt="0"/>
      <dgm:spPr/>
    </dgm:pt>
    <dgm:pt modelId="{8C89E480-C128-4ED5-A8B7-86AD9D1DEBD8}" type="pres">
      <dgm:prSet presAssocID="{2F72AB56-6ECE-466B-88B7-80AD6FBD53FE}" presName="node" presStyleLbl="revTx" presStyleIdx="0" presStyleCnt="2" custRadScaleRad="119776" custRadScaleInc="-49826">
        <dgm:presLayoutVars>
          <dgm:bulletEnabled val="1"/>
        </dgm:presLayoutVars>
      </dgm:prSet>
      <dgm:spPr/>
    </dgm:pt>
    <dgm:pt modelId="{16C2C216-B3FC-49B8-A9CE-5D0D6CB8BBDB}" type="pres">
      <dgm:prSet presAssocID="{F63CE7B0-5841-43C9-BDE2-21411FAD538C}" presName="sibTrans" presStyleLbl="node1" presStyleIdx="0" presStyleCnt="2" custLinFactNeighborX="13088" custLinFactNeighborY="35439"/>
      <dgm:spPr/>
    </dgm:pt>
    <dgm:pt modelId="{38824697-A256-4992-AB18-A75C4BEC30B9}" type="pres">
      <dgm:prSet presAssocID="{5C296A1F-97D6-49BB-9CCF-DEA8BBFAC32E}" presName="dummy" presStyleCnt="0"/>
      <dgm:spPr/>
    </dgm:pt>
    <dgm:pt modelId="{8E28A789-8A92-4197-8E9A-5DF7DC44DB2A}" type="pres">
      <dgm:prSet presAssocID="{5C296A1F-97D6-49BB-9CCF-DEA8BBFAC32E}" presName="node" presStyleLbl="revTx" presStyleIdx="1" presStyleCnt="2" custScaleX="160598" custRadScaleRad="132628" custRadScaleInc="-44379">
        <dgm:presLayoutVars>
          <dgm:bulletEnabled val="1"/>
        </dgm:presLayoutVars>
      </dgm:prSet>
      <dgm:spPr/>
    </dgm:pt>
    <dgm:pt modelId="{626D3AFF-C4EC-4A45-9054-52DC04B42D8C}" type="pres">
      <dgm:prSet presAssocID="{455C3AC0-56C1-4135-B3F3-56BD2EB430EC}" presName="sibTrans" presStyleLbl="node1" presStyleIdx="1" presStyleCnt="2" custAng="202348" custLinFactNeighborX="-36097" custLinFactNeighborY="-44621"/>
      <dgm:spPr/>
    </dgm:pt>
  </dgm:ptLst>
  <dgm:cxnLst>
    <dgm:cxn modelId="{B7CBF318-F260-49FC-A5E0-8CE0C5C88C57}" type="presOf" srcId="{69EFC179-F5F5-4643-9D42-632DA5169990}" destId="{70673976-9727-4F90-B396-D27F42B6BAEE}" srcOrd="0" destOrd="0" presId="urn:microsoft.com/office/officeart/2005/8/layout/cycle1"/>
    <dgm:cxn modelId="{50A0591A-FDAA-4982-BFA2-BC944CDC97B3}" srcId="{69EFC179-F5F5-4643-9D42-632DA5169990}" destId="{5C296A1F-97D6-49BB-9CCF-DEA8BBFAC32E}" srcOrd="1" destOrd="0" parTransId="{DAD5A33D-8969-4BEC-8329-C9F182E37239}" sibTransId="{455C3AC0-56C1-4135-B3F3-56BD2EB430EC}"/>
    <dgm:cxn modelId="{90A03629-DFE5-4D07-947D-15107150C33A}" type="presOf" srcId="{455C3AC0-56C1-4135-B3F3-56BD2EB430EC}" destId="{626D3AFF-C4EC-4A45-9054-52DC04B42D8C}" srcOrd="0" destOrd="0" presId="urn:microsoft.com/office/officeart/2005/8/layout/cycle1"/>
    <dgm:cxn modelId="{B766D62B-D946-46B3-AB8A-58802DF64ACE}" type="presOf" srcId="{F63CE7B0-5841-43C9-BDE2-21411FAD538C}" destId="{16C2C216-B3FC-49B8-A9CE-5D0D6CB8BBDB}" srcOrd="0" destOrd="0" presId="urn:microsoft.com/office/officeart/2005/8/layout/cycle1"/>
    <dgm:cxn modelId="{8CA2C174-3E64-4FF0-8DFC-0A69981C07A0}" type="presOf" srcId="{2F72AB56-6ECE-466B-88B7-80AD6FBD53FE}" destId="{8C89E480-C128-4ED5-A8B7-86AD9D1DEBD8}" srcOrd="0" destOrd="0" presId="urn:microsoft.com/office/officeart/2005/8/layout/cycle1"/>
    <dgm:cxn modelId="{CF7A66AB-EBED-4F97-A9B3-D0F0D18D3061}" srcId="{69EFC179-F5F5-4643-9D42-632DA5169990}" destId="{2F72AB56-6ECE-466B-88B7-80AD6FBD53FE}" srcOrd="0" destOrd="0" parTransId="{7E32BAA3-94F1-409B-9039-A26FD3DCF501}" sibTransId="{F63CE7B0-5841-43C9-BDE2-21411FAD538C}"/>
    <dgm:cxn modelId="{88CF10D1-C3DE-48E7-962A-92F776C90C98}" type="presOf" srcId="{5C296A1F-97D6-49BB-9CCF-DEA8BBFAC32E}" destId="{8E28A789-8A92-4197-8E9A-5DF7DC44DB2A}" srcOrd="0" destOrd="0" presId="urn:microsoft.com/office/officeart/2005/8/layout/cycle1"/>
    <dgm:cxn modelId="{CF4DA03F-C8B1-4C20-B1F0-30ABDC73F821}" type="presParOf" srcId="{70673976-9727-4F90-B396-D27F42B6BAEE}" destId="{AB3A5118-A224-4E9A-98A9-A4B9B5A56C7E}" srcOrd="0" destOrd="0" presId="urn:microsoft.com/office/officeart/2005/8/layout/cycle1"/>
    <dgm:cxn modelId="{B2B59DA8-C814-40DF-BBAC-9EC70C16A1F3}" type="presParOf" srcId="{70673976-9727-4F90-B396-D27F42B6BAEE}" destId="{8C89E480-C128-4ED5-A8B7-86AD9D1DEBD8}" srcOrd="1" destOrd="0" presId="urn:microsoft.com/office/officeart/2005/8/layout/cycle1"/>
    <dgm:cxn modelId="{41316E06-B647-4F8F-A6BF-38DB5D7B439B}" type="presParOf" srcId="{70673976-9727-4F90-B396-D27F42B6BAEE}" destId="{16C2C216-B3FC-49B8-A9CE-5D0D6CB8BBDB}" srcOrd="2" destOrd="0" presId="urn:microsoft.com/office/officeart/2005/8/layout/cycle1"/>
    <dgm:cxn modelId="{B9202CC0-1C10-4B8C-B6F0-BF77B09ADA69}" type="presParOf" srcId="{70673976-9727-4F90-B396-D27F42B6BAEE}" destId="{38824697-A256-4992-AB18-A75C4BEC30B9}" srcOrd="3" destOrd="0" presId="urn:microsoft.com/office/officeart/2005/8/layout/cycle1"/>
    <dgm:cxn modelId="{11766777-8D13-4819-A2EA-B78B51006115}" type="presParOf" srcId="{70673976-9727-4F90-B396-D27F42B6BAEE}" destId="{8E28A789-8A92-4197-8E9A-5DF7DC44DB2A}" srcOrd="4" destOrd="0" presId="urn:microsoft.com/office/officeart/2005/8/layout/cycle1"/>
    <dgm:cxn modelId="{A466EAD1-8106-496C-B6D9-94D86E17AB61}" type="presParOf" srcId="{70673976-9727-4F90-B396-D27F42B6BAEE}" destId="{626D3AFF-C4EC-4A45-9054-52DC04B42D8C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9E480-C128-4ED5-A8B7-86AD9D1DEBD8}">
      <dsp:nvSpPr>
        <dsp:cNvPr id="0" name=""/>
        <dsp:cNvSpPr/>
      </dsp:nvSpPr>
      <dsp:spPr>
        <a:xfrm>
          <a:off x="546695" y="1207908"/>
          <a:ext cx="1191242" cy="1191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b="1" kern="1200" dirty="0">
              <a:solidFill>
                <a:schemeClr val="tx2"/>
              </a:solidFill>
            </a:rPr>
            <a:t>New Data</a:t>
          </a:r>
        </a:p>
      </dsp:txBody>
      <dsp:txXfrm>
        <a:off x="546695" y="1207908"/>
        <a:ext cx="1191242" cy="1191242"/>
      </dsp:txXfrm>
    </dsp:sp>
    <dsp:sp modelId="{16C2C216-B3FC-49B8-A9CE-5D0D6CB8BBDB}">
      <dsp:nvSpPr>
        <dsp:cNvPr id="0" name=""/>
        <dsp:cNvSpPr/>
      </dsp:nvSpPr>
      <dsp:spPr>
        <a:xfrm>
          <a:off x="892120" y="256030"/>
          <a:ext cx="2559501" cy="2559501"/>
        </a:xfrm>
        <a:prstGeom prst="leftCircularArrow">
          <a:avLst>
            <a:gd name="adj1" fmla="val 9076"/>
            <a:gd name="adj2" fmla="val 648240"/>
            <a:gd name="adj3" fmla="val 20190935"/>
            <a:gd name="adj4" fmla="val 8742695"/>
            <a:gd name="adj5" fmla="val 1058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8A789-8A92-4197-8E9A-5DF7DC44DB2A}">
      <dsp:nvSpPr>
        <dsp:cNvPr id="0" name=""/>
        <dsp:cNvSpPr/>
      </dsp:nvSpPr>
      <dsp:spPr>
        <a:xfrm>
          <a:off x="2348097" y="49529"/>
          <a:ext cx="1913112" cy="1191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rgbClr val="C00000"/>
              </a:solidFill>
            </a:rPr>
            <a:t>Insufficient Performance</a:t>
          </a:r>
        </a:p>
      </dsp:txBody>
      <dsp:txXfrm>
        <a:off x="2348097" y="49529"/>
        <a:ext cx="1913112" cy="1191242"/>
      </dsp:txXfrm>
    </dsp:sp>
    <dsp:sp modelId="{626D3AFF-C4EC-4A45-9054-52DC04B42D8C}">
      <dsp:nvSpPr>
        <dsp:cNvPr id="0" name=""/>
        <dsp:cNvSpPr/>
      </dsp:nvSpPr>
      <dsp:spPr>
        <a:xfrm rot="202348">
          <a:off x="424035" y="-603807"/>
          <a:ext cx="2515281" cy="2515281"/>
        </a:xfrm>
        <a:prstGeom prst="leftCircularArrow">
          <a:avLst>
            <a:gd name="adj1" fmla="val 9235"/>
            <a:gd name="adj2" fmla="val 662530"/>
            <a:gd name="adj3" fmla="val 9533208"/>
            <a:gd name="adj4" fmla="val 19670678"/>
            <a:gd name="adj5" fmla="val 1077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13 Nov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Sydney Users of R Forum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0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569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13 Nov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Sydney Users of R Forum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3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13 Nov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Sydney Users of R Forum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7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13 Nov 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Sydney Users of R Forum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0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13 Nov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Sydney Users of R Forum (SURF)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2BBA045E-4BA2-4A0D-8BA4-B3DDE9EE48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2" t="21953" r="14267" b="25631"/>
          <a:stretch/>
        </p:blipFill>
        <p:spPr>
          <a:xfrm>
            <a:off x="9630816" y="6902"/>
            <a:ext cx="2548618" cy="18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7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obp/ui/#iso:std:iso:9000:ed-4:v1:e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edrorobledobpm/differences-between-processes-procedures-and-work-instructions-fd64ef2946f5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mmons.wikimedia.org/wiki/File:DMAICWebdingsI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gif"/><Relationship Id="rId4" Type="http://schemas.openxmlformats.org/officeDocument/2006/relationships/hyperlink" Target="https://commons.wikimedia.org/wiki/File:DMAICWebdingsI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mmons.wikimedia.org/wiki/File:DMAICWebdingsI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gif"/><Relationship Id="rId4" Type="http://schemas.openxmlformats.org/officeDocument/2006/relationships/hyperlink" Target="https://commons.wikimedia.org/wiki/File:DMAICWebdingsI.p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docs.microsoft.com/en-us/azure/machine-learning/team-data-science-proces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team-data-science-process/overview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team-data-science-process/overview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hyperlink" Target="https://docs.microsoft.com/en-us/azure/machine-learning/team-data-science-process/overview" TargetMode="External"/><Relationship Id="rId4" Type="http://schemas.openxmlformats.org/officeDocument/2006/relationships/image" Target="../media/image31.svg"/><Relationship Id="rId9" Type="http://schemas.microsoft.com/office/2007/relationships/diagramDrawing" Target="../diagrams/drawing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machine-learning/team-data-science-process/overview" TargetMode="Externa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jp6Sc" TargetMode="External"/><Relationship Id="rId2" Type="http://schemas.openxmlformats.org/officeDocument/2006/relationships/hyperlink" Target="https://www.linkedin.com/in/craig-doc-sav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avageDoc/" TargetMode="External"/><Relationship Id="rId4" Type="http://schemas.openxmlformats.org/officeDocument/2006/relationships/hyperlink" Target="https://www.kaggle.com/docsavag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iview.abc.net.au/show/gruen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s://iview.abc.net.au/show/grue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iview.abc.net.au/show/grue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02026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Data Science Processes</a:t>
            </a:r>
            <a:br>
              <a:rPr lang="en-US" sz="4800" i="1" dirty="0"/>
            </a:br>
            <a:r>
              <a:rPr lang="en-US" sz="40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Tools to Improve Understanding</a:t>
            </a:r>
            <a:endParaRPr lang="en-US" sz="4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5843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D7F32"/>
                </a:solidFill>
                <a:ea typeface="+mj-ea"/>
                <a:cs typeface="+mj-cs"/>
              </a:rPr>
              <a:t>Craig Savage, PhD, MBA</a:t>
            </a:r>
          </a:p>
          <a:p>
            <a:r>
              <a:rPr lang="en-US" sz="4400">
                <a:solidFill>
                  <a:srgbClr val="CD7F32"/>
                </a:solidFill>
                <a:ea typeface="+mj-ea"/>
                <a:cs typeface="+mj-cs"/>
              </a:rPr>
              <a:t>23 April 2020</a:t>
            </a:r>
            <a:endParaRPr lang="en-US" sz="4400" dirty="0">
              <a:solidFill>
                <a:srgbClr val="CD7F32"/>
              </a:solidFill>
              <a:ea typeface="+mj-ea"/>
              <a:cs typeface="+mj-cs"/>
            </a:endParaRPr>
          </a:p>
          <a:p>
            <a:endParaRPr lang="en-US" sz="4400" dirty="0">
              <a:solidFill>
                <a:srgbClr val="CD7F32"/>
              </a:solidFill>
              <a:ea typeface="+mj-ea"/>
              <a:cs typeface="+mj-cs"/>
            </a:endParaRPr>
          </a:p>
          <a:p>
            <a:endParaRPr lang="en-US" sz="35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405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19336-1941-41C5-93D7-A1EA49A4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ISO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5EAA96-C41C-49BF-9866-DA814E0215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International Standards Organization (ISO)</a:t>
            </a:r>
          </a:p>
          <a:p>
            <a:r>
              <a:rPr lang="en-AU" dirty="0"/>
              <a:t>Core term</a:t>
            </a:r>
          </a:p>
          <a:p>
            <a:r>
              <a:rPr lang="en-AU" dirty="0"/>
              <a:t>Definition notes:</a:t>
            </a:r>
          </a:p>
          <a:p>
            <a:pPr lvl="1"/>
            <a:r>
              <a:rPr lang="en-AU" dirty="0"/>
              <a:t>Process of processes</a:t>
            </a:r>
          </a:p>
          <a:p>
            <a:pPr lvl="1"/>
            <a:r>
              <a:rPr lang="en-AU" dirty="0"/>
              <a:t>Inputs/outputs</a:t>
            </a:r>
          </a:p>
          <a:p>
            <a:r>
              <a:rPr lang="en-AU" dirty="0"/>
              <a:t>“Special Process”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Data Science</a:t>
            </a:r>
          </a:p>
          <a:p>
            <a:pPr lvl="1"/>
            <a:endParaRPr lang="en-AU" dirty="0"/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3262AF-ECDB-4551-A5A1-9E8389D30F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39" y="1825625"/>
            <a:ext cx="7523461" cy="369848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F1BC5C-DCB3-4E9D-A93D-F43426DCA709}"/>
              </a:ext>
            </a:extLst>
          </p:cNvPr>
          <p:cNvSpPr txBox="1"/>
          <p:nvPr/>
        </p:nvSpPr>
        <p:spPr>
          <a:xfrm>
            <a:off x="4627690" y="5573536"/>
            <a:ext cx="632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https://www.iso.org/obp/ui/#iso:std:iso:9000:ed-4:v1:en</a:t>
            </a:r>
            <a:endParaRPr lang="en-A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117889-9108-41D9-A6E7-BE6D7755B9A0}"/>
              </a:ext>
            </a:extLst>
          </p:cNvPr>
          <p:cNvSpPr/>
          <p:nvPr/>
        </p:nvSpPr>
        <p:spPr>
          <a:xfrm>
            <a:off x="5517397" y="4858719"/>
            <a:ext cx="3587857" cy="294467"/>
          </a:xfrm>
          <a:prstGeom prst="ellipse">
            <a:avLst/>
          </a:prstGeom>
          <a:noFill/>
          <a:ln w="444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5C68E4-C625-447E-AD95-3745C6551A0A}"/>
              </a:ext>
            </a:extLst>
          </p:cNvPr>
          <p:cNvSpPr/>
          <p:nvPr/>
        </p:nvSpPr>
        <p:spPr>
          <a:xfrm>
            <a:off x="5380686" y="3832412"/>
            <a:ext cx="5632455" cy="457199"/>
          </a:xfrm>
          <a:prstGeom prst="ellipse">
            <a:avLst/>
          </a:prstGeom>
          <a:noFill/>
          <a:ln w="444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A8DFB9-8344-4CE8-B2FB-8548CB4048AC}"/>
              </a:ext>
            </a:extLst>
          </p:cNvPr>
          <p:cNvSpPr/>
          <p:nvPr/>
        </p:nvSpPr>
        <p:spPr>
          <a:xfrm>
            <a:off x="4544727" y="3328147"/>
            <a:ext cx="7376091" cy="719418"/>
          </a:xfrm>
          <a:prstGeom prst="ellipse">
            <a:avLst/>
          </a:prstGeom>
          <a:noFill/>
          <a:ln w="444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4EED41-A9BF-4FBB-A2EE-CE15585F8E58}"/>
              </a:ext>
            </a:extLst>
          </p:cNvPr>
          <p:cNvSpPr/>
          <p:nvPr/>
        </p:nvSpPr>
        <p:spPr>
          <a:xfrm>
            <a:off x="4589003" y="4406467"/>
            <a:ext cx="7271303" cy="501709"/>
          </a:xfrm>
          <a:prstGeom prst="ellipse">
            <a:avLst/>
          </a:prstGeom>
          <a:noFill/>
          <a:ln w="444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75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  <p:bldP spid="2" grpId="1" animBg="1"/>
      <p:bldP spid="7" grpId="0" animBg="1"/>
      <p:bldP spid="7" grpId="1" animBg="1"/>
      <p:bldP spid="9" grpId="0" animBg="1"/>
      <p:bldP spid="9" grpId="1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561160-C77E-433E-A661-E80C9D57B62F}"/>
              </a:ext>
            </a:extLst>
          </p:cNvPr>
          <p:cNvSpPr/>
          <p:nvPr/>
        </p:nvSpPr>
        <p:spPr>
          <a:xfrm>
            <a:off x="6019801" y="1809946"/>
            <a:ext cx="6018228" cy="36670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B0BEE-9584-449A-9A20-BCA989A7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977"/>
            <a:ext cx="10515600" cy="1325563"/>
          </a:xfrm>
        </p:spPr>
        <p:txBody>
          <a:bodyPr/>
          <a:lstStyle/>
          <a:p>
            <a:r>
              <a:rPr lang="en-AU" dirty="0"/>
              <a:t>Introduction: Illustrating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BA51F-95BB-42A0-870E-FBA38B31FF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Business Process Model (and) Notation - BPMN</a:t>
            </a:r>
          </a:p>
          <a:p>
            <a:pPr lvl="1"/>
            <a:r>
              <a:rPr lang="en-AU" dirty="0"/>
              <a:t>Shapes, structures</a:t>
            </a:r>
          </a:p>
          <a:p>
            <a:pPr lvl="1"/>
            <a:r>
              <a:rPr lang="en-AU" dirty="0"/>
              <a:t>Accountability</a:t>
            </a:r>
          </a:p>
          <a:p>
            <a:r>
              <a:rPr lang="en-AU" dirty="0"/>
              <a:t>Others (EPC, BPEL, …)</a:t>
            </a:r>
          </a:p>
          <a:p>
            <a:r>
              <a:rPr lang="en-AU" dirty="0"/>
              <a:t>Other systems follow similar structures</a:t>
            </a:r>
          </a:p>
          <a:p>
            <a:pPr lvl="1"/>
            <a:r>
              <a:rPr lang="en-AU" dirty="0"/>
              <a:t>Data Flow Diagrams</a:t>
            </a:r>
          </a:p>
          <a:p>
            <a:pPr lvl="1"/>
            <a:r>
              <a:rPr lang="en-AU" dirty="0"/>
              <a:t>Architecture Diagrams</a:t>
            </a:r>
          </a:p>
          <a:p>
            <a:pPr lvl="1"/>
            <a:r>
              <a:rPr lang="en-AU" dirty="0"/>
              <a:t>Control Diagrams</a:t>
            </a:r>
          </a:p>
          <a:p>
            <a:pPr lvl="1"/>
            <a:r>
              <a:rPr lang="en-AU" dirty="0"/>
              <a:t>Decision Trees</a:t>
            </a:r>
          </a:p>
          <a:p>
            <a:pPr lvl="1"/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D5DA-DC86-4CBD-A800-16E1F4A641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8875" y="2791619"/>
            <a:ext cx="5048250" cy="24193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C24E71-EB79-4204-875A-BD1CBA8AA8FB}"/>
              </a:ext>
            </a:extLst>
          </p:cNvPr>
          <p:cNvSpPr txBox="1"/>
          <p:nvPr/>
        </p:nvSpPr>
        <p:spPr>
          <a:xfrm>
            <a:off x="5241303" y="5777143"/>
            <a:ext cx="6796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By BPMN-AProcesswithNormalFlow.jpg: Tttt1234derivative work: </a:t>
            </a:r>
            <a:r>
              <a:rPr lang="en-AU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Rehua</a:t>
            </a:r>
            <a:r>
              <a:rPr lang="en-AU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(talk) - This file was derived from: BPMN-AProcesswithNormalFlow.jpg:, Public Domain, https://commons.wikimedia.org/w/index.php?curid=18126163</a:t>
            </a:r>
          </a:p>
        </p:txBody>
      </p:sp>
    </p:spTree>
    <p:extLst>
      <p:ext uri="{BB962C8B-B14F-4D97-AF65-F5344CB8AC3E}">
        <p14:creationId xmlns:p14="http://schemas.microsoft.com/office/powerpoint/2010/main" val="23908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605-A55E-45AE-B218-D8FE5453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Related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9CDCB-B29C-4786-AFB6-8D60AF83E6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AU" dirty="0"/>
              <a:t>Process, Procedure, Work Instructions</a:t>
            </a:r>
          </a:p>
          <a:p>
            <a:r>
              <a:rPr lang="en-AU" dirty="0"/>
              <a:t>Process is highest level</a:t>
            </a:r>
          </a:p>
          <a:p>
            <a:pPr lvl="1"/>
            <a:r>
              <a:rPr lang="en-AU" dirty="0"/>
              <a:t>Often Conceptual</a:t>
            </a:r>
          </a:p>
          <a:p>
            <a:pPr lvl="1"/>
            <a:r>
              <a:rPr lang="en-AU" dirty="0"/>
              <a:t>Procedures describe performing a </a:t>
            </a:r>
            <a:r>
              <a:rPr lang="en-AU" i="1" dirty="0"/>
              <a:t>process</a:t>
            </a:r>
          </a:p>
          <a:p>
            <a:pPr lvl="1"/>
            <a:r>
              <a:rPr lang="en-AU" dirty="0"/>
              <a:t>Work Instructions describe performing a </a:t>
            </a:r>
            <a:r>
              <a:rPr lang="en-AU" i="1" dirty="0"/>
              <a:t>task</a:t>
            </a:r>
          </a:p>
          <a:p>
            <a:r>
              <a:rPr lang="en-AU" dirty="0"/>
              <a:t>Procedure and Work Instructions are mandatory</a:t>
            </a:r>
          </a:p>
          <a:p>
            <a:pPr lvl="1"/>
            <a:r>
              <a:rPr lang="en-AU" dirty="0"/>
              <a:t>Trackable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CF5922D-4761-4B23-BE22-AD319DCB2E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46" y="1825625"/>
            <a:ext cx="461270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20BA6-E677-454D-B9E1-A32B69CBD187}"/>
              </a:ext>
            </a:extLst>
          </p:cNvPr>
          <p:cNvSpPr txBox="1"/>
          <p:nvPr/>
        </p:nvSpPr>
        <p:spPr>
          <a:xfrm>
            <a:off x="6308457" y="6176963"/>
            <a:ext cx="5729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https://medium.com/@pedrorobledobpm/differences-between-processes-procedures-and-work-instructions-fd64ef2946f5</a:t>
            </a:r>
            <a:endParaRPr lang="en-AU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14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B55EA4-1F46-4936-AA2E-6213B833FE19}"/>
              </a:ext>
            </a:extLst>
          </p:cNvPr>
          <p:cNvSpPr/>
          <p:nvPr/>
        </p:nvSpPr>
        <p:spPr>
          <a:xfrm>
            <a:off x="6019801" y="1819373"/>
            <a:ext cx="6018228" cy="43575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4B2AF-005D-498F-A9AD-7F9C247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Process Maturity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126-FDF0-44B7-B6AB-2EF07EF0D8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CMMI – Capability Maturity Model Integration</a:t>
            </a:r>
          </a:p>
          <a:p>
            <a:pPr lvl="1"/>
            <a:r>
              <a:rPr lang="en-AU" dirty="0"/>
              <a:t>Levels 1 to 5</a:t>
            </a:r>
          </a:p>
          <a:p>
            <a:pPr lvl="1"/>
            <a:r>
              <a:rPr lang="en-AU" dirty="0"/>
              <a:t>Not a judgment! Data Science often exploratory, loose processes</a:t>
            </a:r>
          </a:p>
          <a:p>
            <a:r>
              <a:rPr lang="en-AU" dirty="0"/>
              <a:t>Audits/Evaluation</a:t>
            </a:r>
          </a:p>
          <a:p>
            <a:r>
              <a:rPr lang="en-AU" dirty="0"/>
              <a:t>Documentation:</a:t>
            </a:r>
          </a:p>
          <a:p>
            <a:pPr lvl="1"/>
            <a:r>
              <a:rPr lang="en-AU" dirty="0"/>
              <a:t>Real?</a:t>
            </a:r>
          </a:p>
          <a:p>
            <a:pPr lvl="1"/>
            <a:r>
              <a:rPr lang="en-AU" dirty="0"/>
              <a:t>Maintained?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5D5146-314E-4BC7-A8D0-399BBC2042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7C92D-C970-4D99-A74E-326635D1D86D}"/>
              </a:ext>
            </a:extLst>
          </p:cNvPr>
          <p:cNvSpPr txBox="1"/>
          <p:nvPr/>
        </p:nvSpPr>
        <p:spPr>
          <a:xfrm>
            <a:off x="6308457" y="6176963"/>
            <a:ext cx="5729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By Sally Godfrey - What is CMMI ?, Public Domain, https://commons.wikimedia.org/w/index.php?curid=16790845</a:t>
            </a:r>
            <a:endParaRPr lang="en-AU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C683-D1BD-4DDB-BDCF-2EB2F7AF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DMADV/DMAIC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806FB6B-1D35-4F22-906C-196E46BE2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DMADV</a:t>
            </a:r>
          </a:p>
        </p:txBody>
      </p:sp>
      <p:pic>
        <p:nvPicPr>
          <p:cNvPr id="18" name="Content Placeholder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55AD30-BB26-42E2-8F5A-2E2322FB37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9" y="4585494"/>
            <a:ext cx="5038725" cy="1352550"/>
          </a:xfrm>
          <a:solidFill>
            <a:schemeClr val="bg1"/>
          </a:solidFill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823F023-D968-499F-9811-4927AB27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DMAIC</a:t>
            </a:r>
          </a:p>
        </p:txBody>
      </p:sp>
      <p:pic>
        <p:nvPicPr>
          <p:cNvPr id="16" name="Content Placeholder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AEADDB-21E9-494A-9A04-E0D0A15F82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51" y="4585494"/>
            <a:ext cx="5038725" cy="1352550"/>
          </a:xfr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3448F-2FAC-4F65-83A9-3C73A9E5B547}"/>
              </a:ext>
            </a:extLst>
          </p:cNvPr>
          <p:cNvSpPr txBox="1"/>
          <p:nvPr/>
        </p:nvSpPr>
        <p:spPr>
          <a:xfrm>
            <a:off x="223520" y="6176963"/>
            <a:ext cx="579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https://commons.wikimedia.org/wiki/File:DMADVWebdingsI.png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DanielPenfield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/ CC BY-SA (https://creativecommons.org/licenses/by-sa/4.0)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FC2E9-81A8-4816-B288-24DD81663072}"/>
              </a:ext>
            </a:extLst>
          </p:cNvPr>
          <p:cNvSpPr txBox="1"/>
          <p:nvPr/>
        </p:nvSpPr>
        <p:spPr>
          <a:xfrm>
            <a:off x="6096000" y="6176963"/>
            <a:ext cx="579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https://commons.wikimedia.org/wiki/File:DMAICWebdingsI.png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DanielPenfield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/ CC BY-SA (https://creativecommons.org/licenses/by-sa/4.0)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C7BCF-0E06-48FB-A309-DAE80B711629}"/>
              </a:ext>
            </a:extLst>
          </p:cNvPr>
          <p:cNvSpPr txBox="1"/>
          <p:nvPr/>
        </p:nvSpPr>
        <p:spPr>
          <a:xfrm>
            <a:off x="487680" y="2505075"/>
            <a:ext cx="4911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Used to </a:t>
            </a:r>
            <a:r>
              <a:rPr lang="en-AU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</a:t>
            </a: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Also referred as “Design for Six Sigma” (DFSS) and “Identify-Design-Optimise-Verify” (IDOV)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974BC4-83DE-4C06-B102-BA044EB46470}"/>
              </a:ext>
            </a:extLst>
          </p:cNvPr>
          <p:cNvSpPr txBox="1"/>
          <p:nvPr/>
        </p:nvSpPr>
        <p:spPr>
          <a:xfrm>
            <a:off x="6156960" y="2505075"/>
            <a:ext cx="4911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Used to </a:t>
            </a:r>
            <a:r>
              <a:rPr lang="en-AU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optimise</a:t>
            </a: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Sometimes “Recognise” added to front (RDMAIC) – indicating to identify the process to be improved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22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C683-D1BD-4DDB-BDCF-2EB2F7AF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DMADV/DMAIC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806FB6B-1D35-4F22-906C-196E46BE2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DMADV</a:t>
            </a:r>
          </a:p>
        </p:txBody>
      </p:sp>
      <p:pic>
        <p:nvPicPr>
          <p:cNvPr id="18" name="Content Placeholder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55AD30-BB26-42E2-8F5A-2E2322FB37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9" y="4585494"/>
            <a:ext cx="5038725" cy="1352550"/>
          </a:xfrm>
          <a:solidFill>
            <a:schemeClr val="bg1"/>
          </a:solidFill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823F023-D968-499F-9811-4927AB27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DMAIC</a:t>
            </a:r>
          </a:p>
        </p:txBody>
      </p:sp>
      <p:pic>
        <p:nvPicPr>
          <p:cNvPr id="16" name="Content Placeholder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AEADDB-21E9-494A-9A04-E0D0A15F82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51" y="4585494"/>
            <a:ext cx="5038725" cy="1352550"/>
          </a:xfr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3448F-2FAC-4F65-83A9-3C73A9E5B547}"/>
              </a:ext>
            </a:extLst>
          </p:cNvPr>
          <p:cNvSpPr txBox="1"/>
          <p:nvPr/>
        </p:nvSpPr>
        <p:spPr>
          <a:xfrm>
            <a:off x="223520" y="6176963"/>
            <a:ext cx="579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https://commons.wikimedia.org/wiki/File:DMADVWebdingsI.png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DanielPenfield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/ CC BY-SA (https://creativecommons.org/licenses/by-sa/4.0)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FC2E9-81A8-4816-B288-24DD81663072}"/>
              </a:ext>
            </a:extLst>
          </p:cNvPr>
          <p:cNvSpPr txBox="1"/>
          <p:nvPr/>
        </p:nvSpPr>
        <p:spPr>
          <a:xfrm>
            <a:off x="6096000" y="6176963"/>
            <a:ext cx="579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https://commons.wikimedia.org/wiki/File:DMAICWebdingsI.png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DanielPenfield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/ CC BY-SA (https://creativecommons.org/licenses/by-sa/4.0)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C7BCF-0E06-48FB-A309-DAE80B711629}"/>
              </a:ext>
            </a:extLst>
          </p:cNvPr>
          <p:cNvSpPr txBox="1"/>
          <p:nvPr/>
        </p:nvSpPr>
        <p:spPr>
          <a:xfrm>
            <a:off x="487680" y="2505075"/>
            <a:ext cx="4911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Used to </a:t>
            </a:r>
            <a:r>
              <a:rPr lang="en-AU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</a:t>
            </a: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Also referred as “Design for Six Sigma” (DFSS) and “Identify-Design-Optimise-Verify” (IDOV)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974BC4-83DE-4C06-B102-BA044EB46470}"/>
              </a:ext>
            </a:extLst>
          </p:cNvPr>
          <p:cNvSpPr txBox="1"/>
          <p:nvPr/>
        </p:nvSpPr>
        <p:spPr>
          <a:xfrm>
            <a:off x="6156960" y="2505075"/>
            <a:ext cx="4911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Used to </a:t>
            </a:r>
            <a:r>
              <a:rPr lang="en-AU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optimise</a:t>
            </a: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Sometimes “Recognise” added to front (RDMAIC) – indicating to identify the process to be improved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Example of the American Sign Language sign for &quot;Which&quot;">
            <a:extLst>
              <a:ext uri="{FF2B5EF4-FFF2-40B4-BE49-F238E27FC236}">
                <a16:creationId xmlns:a16="http://schemas.microsoft.com/office/drawing/2014/main" id="{BAC82572-1122-4DC8-8407-6E3137075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76" y="1929607"/>
            <a:ext cx="7761921" cy="43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6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C683-D1BD-4DDB-BDCF-2EB2F7AF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DMADV/DMAIC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806FB6B-1D35-4F22-906C-196E46BE2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DMADV</a:t>
            </a:r>
          </a:p>
        </p:txBody>
      </p:sp>
      <p:pic>
        <p:nvPicPr>
          <p:cNvPr id="18" name="Content Placeholder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55AD30-BB26-42E2-8F5A-2E2322FB37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9" y="4585494"/>
            <a:ext cx="5038725" cy="1352550"/>
          </a:xfrm>
          <a:solidFill>
            <a:schemeClr val="bg1"/>
          </a:solidFill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823F023-D968-499F-9811-4927AB27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DMAIC</a:t>
            </a:r>
          </a:p>
        </p:txBody>
      </p:sp>
      <p:pic>
        <p:nvPicPr>
          <p:cNvPr id="16" name="Content Placeholder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AEADDB-21E9-494A-9A04-E0D0A15F82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51" y="4585494"/>
            <a:ext cx="5038725" cy="1352550"/>
          </a:xfr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3448F-2FAC-4F65-83A9-3C73A9E5B547}"/>
              </a:ext>
            </a:extLst>
          </p:cNvPr>
          <p:cNvSpPr txBox="1"/>
          <p:nvPr/>
        </p:nvSpPr>
        <p:spPr>
          <a:xfrm>
            <a:off x="223520" y="6176963"/>
            <a:ext cx="579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https://commons.wikimedia.org/wiki/File:DMADVWebdingsI.png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DanielPenfield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/ CC BY-SA (https://creativecommons.org/licenses/by-sa/4.0)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FC2E9-81A8-4816-B288-24DD81663072}"/>
              </a:ext>
            </a:extLst>
          </p:cNvPr>
          <p:cNvSpPr txBox="1"/>
          <p:nvPr/>
        </p:nvSpPr>
        <p:spPr>
          <a:xfrm>
            <a:off x="6096000" y="6176963"/>
            <a:ext cx="579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https://commons.wikimedia.org/wiki/File:DMAICWebdingsI.png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DanielPenfield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/ CC BY-SA (https://creativecommons.org/licenses/by-sa/4.0)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C7BCF-0E06-48FB-A309-DAE80B711629}"/>
              </a:ext>
            </a:extLst>
          </p:cNvPr>
          <p:cNvSpPr txBox="1"/>
          <p:nvPr/>
        </p:nvSpPr>
        <p:spPr>
          <a:xfrm>
            <a:off x="487680" y="2505075"/>
            <a:ext cx="4911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Used to </a:t>
            </a:r>
            <a:r>
              <a:rPr lang="en-AU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</a:t>
            </a: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Also referred as “Design for Six Sigma” (DFSS) and “Identify-Design-Optimise-Verify” (IDOV)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974BC4-83DE-4C06-B102-BA044EB46470}"/>
              </a:ext>
            </a:extLst>
          </p:cNvPr>
          <p:cNvSpPr txBox="1"/>
          <p:nvPr/>
        </p:nvSpPr>
        <p:spPr>
          <a:xfrm>
            <a:off x="6156960" y="2505075"/>
            <a:ext cx="4911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Used to </a:t>
            </a:r>
            <a:r>
              <a:rPr lang="en-AU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optimise</a:t>
            </a: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Sometimes “Recognise” added to front (RDMAIC) – indicating to identify the process to be improved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701D7-A2DF-4BA2-82D3-4AB5A0D2E485}"/>
              </a:ext>
            </a:extLst>
          </p:cNvPr>
          <p:cNvSpPr/>
          <p:nvPr/>
        </p:nvSpPr>
        <p:spPr>
          <a:xfrm>
            <a:off x="360839" y="4585494"/>
            <a:ext cx="2919689" cy="1352550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E0DBE-3BAF-4EED-B1B1-2A4CB6D4B6CC}"/>
              </a:ext>
            </a:extLst>
          </p:cNvPr>
          <p:cNvSpPr/>
          <p:nvPr/>
        </p:nvSpPr>
        <p:spPr>
          <a:xfrm>
            <a:off x="6156960" y="4585494"/>
            <a:ext cx="2919689" cy="1352550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83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C683-D1BD-4DDB-BDCF-2EB2F7AF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DMADV/DMAIC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806FB6B-1D35-4F22-906C-196E46BE2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DMADV</a:t>
            </a:r>
          </a:p>
        </p:txBody>
      </p:sp>
      <p:pic>
        <p:nvPicPr>
          <p:cNvPr id="18" name="Content Placeholder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55AD30-BB26-42E2-8F5A-2E2322FB37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9" y="4585494"/>
            <a:ext cx="5038725" cy="1352550"/>
          </a:xfrm>
          <a:solidFill>
            <a:schemeClr val="bg1"/>
          </a:solidFill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823F023-D968-499F-9811-4927AB27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DMAIC</a:t>
            </a:r>
          </a:p>
        </p:txBody>
      </p:sp>
      <p:pic>
        <p:nvPicPr>
          <p:cNvPr id="16" name="Content Placeholder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AEADDB-21E9-494A-9A04-E0D0A15F82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51" y="4585494"/>
            <a:ext cx="5038725" cy="1352550"/>
          </a:xfr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3448F-2FAC-4F65-83A9-3C73A9E5B547}"/>
              </a:ext>
            </a:extLst>
          </p:cNvPr>
          <p:cNvSpPr txBox="1"/>
          <p:nvPr/>
        </p:nvSpPr>
        <p:spPr>
          <a:xfrm>
            <a:off x="223520" y="6176963"/>
            <a:ext cx="579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https://commons.wikimedia.org/wiki/File:DMADVWebdingsI.png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DanielPenfield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/ CC BY-SA (https://creativecommons.org/licenses/by-sa/4.0)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FC2E9-81A8-4816-B288-24DD81663072}"/>
              </a:ext>
            </a:extLst>
          </p:cNvPr>
          <p:cNvSpPr txBox="1"/>
          <p:nvPr/>
        </p:nvSpPr>
        <p:spPr>
          <a:xfrm>
            <a:off x="6096000" y="6176963"/>
            <a:ext cx="579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https://commons.wikimedia.org/wiki/File:DMAICWebdingsI.png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DanielPenfield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/ CC BY-SA (https://creativecommons.org/licenses/by-sa/4.0)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C7BCF-0E06-48FB-A309-DAE80B711629}"/>
              </a:ext>
            </a:extLst>
          </p:cNvPr>
          <p:cNvSpPr txBox="1"/>
          <p:nvPr/>
        </p:nvSpPr>
        <p:spPr>
          <a:xfrm>
            <a:off x="487680" y="2505075"/>
            <a:ext cx="4911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Used to </a:t>
            </a:r>
            <a:r>
              <a:rPr lang="en-AU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</a:t>
            </a: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Also referred as “Design for Six Sigma” (DFSS) and “Identify-Design-Optimise-Verify” (IDOV)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974BC4-83DE-4C06-B102-BA044EB46470}"/>
              </a:ext>
            </a:extLst>
          </p:cNvPr>
          <p:cNvSpPr txBox="1"/>
          <p:nvPr/>
        </p:nvSpPr>
        <p:spPr>
          <a:xfrm>
            <a:off x="6156960" y="2505075"/>
            <a:ext cx="4911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Used to </a:t>
            </a:r>
            <a:r>
              <a:rPr lang="en-AU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optimise</a:t>
            </a: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Sometimes “Recognise” added to front (RDMAIC) – indicating to identify the process to be improved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701D7-A2DF-4BA2-82D3-4AB5A0D2E485}"/>
              </a:ext>
            </a:extLst>
          </p:cNvPr>
          <p:cNvSpPr/>
          <p:nvPr/>
        </p:nvSpPr>
        <p:spPr>
          <a:xfrm>
            <a:off x="360839" y="4585494"/>
            <a:ext cx="2919689" cy="1352550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E0DBE-3BAF-4EED-B1B1-2A4CB6D4B6CC}"/>
              </a:ext>
            </a:extLst>
          </p:cNvPr>
          <p:cNvSpPr/>
          <p:nvPr/>
        </p:nvSpPr>
        <p:spPr>
          <a:xfrm>
            <a:off x="6156960" y="4585494"/>
            <a:ext cx="2919689" cy="1352550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Example of the American Sign Language sign for &quot;Either&quot;">
            <a:extLst>
              <a:ext uri="{FF2B5EF4-FFF2-40B4-BE49-F238E27FC236}">
                <a16:creationId xmlns:a16="http://schemas.microsoft.com/office/drawing/2014/main" id="{914C5919-3F5D-405E-A47E-C1B0CDDB9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13" y="1895911"/>
            <a:ext cx="7840693" cy="43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E9C248-A337-4270-9A8E-3531BFF9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Science Processes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A7CA4-EAD1-4D8D-B259-B5A4AD7CE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Focus on Data Science</a:t>
            </a:r>
          </a:p>
        </p:txBody>
      </p:sp>
    </p:spTree>
    <p:extLst>
      <p:ext uri="{BB962C8B-B14F-4D97-AF65-F5344CB8AC3E}">
        <p14:creationId xmlns:p14="http://schemas.microsoft.com/office/powerpoint/2010/main" val="204696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60A5B-3512-4EDD-960A-FF522814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Science Processes: Overview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A7B452-B80E-4CA7-A5BF-D9913CF3E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2" y="1744572"/>
            <a:ext cx="9431590" cy="4830724"/>
          </a:xfrm>
        </p:spPr>
      </p:pic>
    </p:spTree>
    <p:extLst>
      <p:ext uri="{BB962C8B-B14F-4D97-AF65-F5344CB8AC3E}">
        <p14:creationId xmlns:p14="http://schemas.microsoft.com/office/powerpoint/2010/main" val="250838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E9C248-A337-4270-9A8E-3531BFF9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Disclosures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A7CA4-EAD1-4D8D-B259-B5A4AD7CE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87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60A5B-3512-4EDD-960A-FF522814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Science Processes: Overview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A7B452-B80E-4CA7-A5BF-D9913CF3E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2" y="1744572"/>
            <a:ext cx="9431590" cy="483072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A98110-1EC1-4607-97C4-4DD074FFA0D0}"/>
              </a:ext>
            </a:extLst>
          </p:cNvPr>
          <p:cNvSpPr/>
          <p:nvPr/>
        </p:nvSpPr>
        <p:spPr>
          <a:xfrm>
            <a:off x="1573491" y="2300140"/>
            <a:ext cx="9163639" cy="2589441"/>
          </a:xfrm>
          <a:prstGeom prst="roundRect">
            <a:avLst/>
          </a:prstGeom>
          <a:solidFill>
            <a:srgbClr val="CD7F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5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</a:t>
            </a:r>
            <a:r>
              <a:rPr lang="en-AU" sz="4800" b="1" i="1" dirty="0">
                <a:solidFill>
                  <a:schemeClr val="tx1"/>
                </a:solidFill>
              </a:rPr>
              <a:t>:</a:t>
            </a:r>
          </a:p>
          <a:p>
            <a:r>
              <a:rPr lang="en-AU" sz="4800" b="1" i="1" dirty="0">
                <a:solidFill>
                  <a:schemeClr val="tx1"/>
                </a:solidFill>
              </a:rPr>
              <a:t>Data science processes are iterative: scheduling can be tricky!</a:t>
            </a:r>
          </a:p>
        </p:txBody>
      </p:sp>
    </p:spTree>
    <p:extLst>
      <p:ext uri="{BB962C8B-B14F-4D97-AF65-F5344CB8AC3E}">
        <p14:creationId xmlns:p14="http://schemas.microsoft.com/office/powerpoint/2010/main" val="2150027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D4DA-6D4F-4DC8-A5B9-3194E0A0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Processes: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8777-D807-4005-852F-C782B316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General to Specific:</a:t>
            </a:r>
          </a:p>
          <a:p>
            <a:pPr lvl="1"/>
            <a:r>
              <a:rPr lang="en-AU" dirty="0"/>
              <a:t>Personal Example</a:t>
            </a:r>
          </a:p>
          <a:p>
            <a:pPr lvl="1"/>
            <a:r>
              <a:rPr lang="en-AU" dirty="0"/>
              <a:t>Microsoft Teams Data Science Process (MSTDSP)</a:t>
            </a:r>
          </a:p>
          <a:p>
            <a:pPr lvl="1"/>
            <a:r>
              <a:rPr lang="en-AU" dirty="0" err="1"/>
              <a:t>CRoss</a:t>
            </a:r>
            <a:r>
              <a:rPr lang="en-AU" dirty="0"/>
              <a:t> Industry Standard Process for Data Mining (CRISP-DM)</a:t>
            </a:r>
          </a:p>
          <a:p>
            <a:pPr lvl="1"/>
            <a:r>
              <a:rPr lang="en-AU" dirty="0"/>
              <a:t>There are many others not covered</a:t>
            </a:r>
          </a:p>
          <a:p>
            <a:r>
              <a:rPr lang="en-AU" dirty="0"/>
              <a:t>Maturity?</a:t>
            </a:r>
          </a:p>
          <a:p>
            <a:pPr lvl="1"/>
            <a:r>
              <a:rPr lang="en-AU" dirty="0"/>
              <a:t>…desired maturity?</a:t>
            </a:r>
          </a:p>
          <a:p>
            <a:r>
              <a:rPr lang="en-AU" dirty="0"/>
              <a:t>Suggestions of “how data scientists do things”</a:t>
            </a:r>
          </a:p>
          <a:p>
            <a:pPr lvl="1"/>
            <a:r>
              <a:rPr lang="en-AU" dirty="0"/>
              <a:t>Version Control, Issue Tracking, Communication, …</a:t>
            </a:r>
          </a:p>
          <a:p>
            <a:pPr lvl="1"/>
            <a:r>
              <a:rPr lang="en-AU" dirty="0"/>
              <a:t>Tools for doing the above</a:t>
            </a:r>
          </a:p>
        </p:txBody>
      </p:sp>
    </p:spTree>
    <p:extLst>
      <p:ext uri="{BB962C8B-B14F-4D97-AF65-F5344CB8AC3E}">
        <p14:creationId xmlns:p14="http://schemas.microsoft.com/office/powerpoint/2010/main" val="255760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Personal Data Science Process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841463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Define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841463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Problem statement</a:t>
            </a:r>
            <a:endParaRPr lang="en-US" sz="2400" kern="1200" dirty="0">
              <a:solidFill>
                <a:srgbClr val="00B050"/>
              </a:solidFill>
            </a:endParaRP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Deliverables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Scope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2900078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Do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900078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Source Data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Write/Test Code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Summary report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4958692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Decide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958692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Report to management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Confirm solution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7017307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017307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Technical document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9075921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i="1" kern="1200" dirty="0">
                <a:solidFill>
                  <a:schemeClr val="tx1"/>
                </a:solidFill>
              </a:rPr>
              <a:t>Done!</a:t>
            </a:r>
          </a:p>
        </p:txBody>
      </p:sp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5050" y="370890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5050" y="41777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05050" y="447011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5050" y="478104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67225" y="356523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67225" y="4748861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67225" y="4017674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9400" y="4358159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AU" sz="3200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98943" y="370591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2943" y="4358159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AU" sz="32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22486" y="370591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76459" y="4425628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46002" y="3773384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0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4479 0.19097 C 0.05417 0.23333 0.06823 0.2574 0.08294 0.2574 C 0.09974 0.2574 0.11315 0.23333 0.12253 0.19097 L 0.16745 3.33333E-6 " pathEditMode="relative" rAng="0" ptsTypes="AAA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72" y="1287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04518 0.1787 C 0.05469 0.21898 0.06875 0.24167 0.08372 0.24167 C 0.10052 0.24167 0.11406 0.21898 0.12357 0.1787 L 0.16888 1.48148E-6 " pathEditMode="relative" rAng="0" ptsTypes="AAAAA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20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-1.11111E-6 L -0.04662 -0.15301 C -0.05625 -0.1875 -0.07045 -0.20648 -0.08542 -0.20648 C -0.10235 -0.20648 -0.11589 -0.1875 -0.1254 -0.15301 L -0.17097 -1.11111E-6 " pathEditMode="relative" rAng="10800000" ptsTypes="AAA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7" y="-103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04258 -0.1338 C -0.05143 -0.16389 -0.06523 -0.18102 -0.08021 -0.18195 C -0.097 -0.18287 -0.11081 -0.1676 -0.12083 -0.13866 L -0.16875 -0.01042 " pathEditMode="relative" rAng="10920000" ptsTypes="AAAAA">
                                      <p:cBhvr>
                                        <p:cTn id="4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1" grpId="1"/>
      <p:bldP spid="32" grpId="0"/>
      <p:bldP spid="32" grpId="1"/>
      <p:bldP spid="33" grpId="0"/>
      <p:bldP spid="34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Personal Data Science Process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841463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Define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841463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Problem statement</a:t>
            </a:r>
            <a:endParaRPr lang="en-US" sz="2400" kern="1200" dirty="0">
              <a:solidFill>
                <a:srgbClr val="00B050"/>
              </a:solidFill>
            </a:endParaRP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Deliverables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Scope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2900078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Do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900078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Source Data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Write/Test Code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Summary report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4958692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Decide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958692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Report to management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Confirm solution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7017307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017307" y="3684730"/>
            <a:ext cx="1819691" cy="1656703"/>
          </a:xfrm>
          <a:custGeom>
            <a:avLst/>
            <a:gdLst>
              <a:gd name="connsiteX0" fmla="*/ 0 w 1819691"/>
              <a:gd name="connsiteY0" fmla="*/ 0 h 1656703"/>
              <a:gd name="connsiteX1" fmla="*/ 1819691 w 1819691"/>
              <a:gd name="connsiteY1" fmla="*/ 0 h 1656703"/>
              <a:gd name="connsiteX2" fmla="*/ 1819691 w 1819691"/>
              <a:gd name="connsiteY2" fmla="*/ 1656703 h 1656703"/>
              <a:gd name="connsiteX3" fmla="*/ 0 w 1819691"/>
              <a:gd name="connsiteY3" fmla="*/ 1656703 h 1656703"/>
              <a:gd name="connsiteX4" fmla="*/ 0 w 1819691"/>
              <a:gd name="connsiteY4" fmla="*/ 0 h 165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691" h="1656703">
                <a:moveTo>
                  <a:pt x="0" y="0"/>
                </a:moveTo>
                <a:lnTo>
                  <a:pt x="1819691" y="0"/>
                </a:lnTo>
                <a:lnTo>
                  <a:pt x="1819691" y="1656703"/>
                </a:lnTo>
                <a:lnTo>
                  <a:pt x="0" y="16567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Technical document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9075921" y="2661154"/>
            <a:ext cx="2274614" cy="909845"/>
          </a:xfrm>
          <a:custGeom>
            <a:avLst/>
            <a:gdLst>
              <a:gd name="connsiteX0" fmla="*/ 0 w 2274614"/>
              <a:gd name="connsiteY0" fmla="*/ 0 h 909845"/>
              <a:gd name="connsiteX1" fmla="*/ 1819692 w 2274614"/>
              <a:gd name="connsiteY1" fmla="*/ 0 h 909845"/>
              <a:gd name="connsiteX2" fmla="*/ 2274614 w 2274614"/>
              <a:gd name="connsiteY2" fmla="*/ 454923 h 909845"/>
              <a:gd name="connsiteX3" fmla="*/ 1819692 w 2274614"/>
              <a:gd name="connsiteY3" fmla="*/ 909845 h 909845"/>
              <a:gd name="connsiteX4" fmla="*/ 0 w 2274614"/>
              <a:gd name="connsiteY4" fmla="*/ 909845 h 909845"/>
              <a:gd name="connsiteX5" fmla="*/ 454923 w 2274614"/>
              <a:gd name="connsiteY5" fmla="*/ 454923 h 909845"/>
              <a:gd name="connsiteX6" fmla="*/ 0 w 2274614"/>
              <a:gd name="connsiteY6" fmla="*/ 0 h 90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4614" h="909845">
                <a:moveTo>
                  <a:pt x="0" y="0"/>
                </a:moveTo>
                <a:lnTo>
                  <a:pt x="1819692" y="0"/>
                </a:lnTo>
                <a:lnTo>
                  <a:pt x="2274614" y="454923"/>
                </a:lnTo>
                <a:lnTo>
                  <a:pt x="1819692" y="909845"/>
                </a:lnTo>
                <a:lnTo>
                  <a:pt x="0" y="909845"/>
                </a:lnTo>
                <a:lnTo>
                  <a:pt x="454923" y="454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2934" tIns="29337" rIns="484259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b="1" i="1" kern="1200" dirty="0">
                <a:solidFill>
                  <a:schemeClr val="tx1"/>
                </a:solidFill>
              </a:rPr>
              <a:t>Done!</a:t>
            </a:r>
          </a:p>
        </p:txBody>
      </p:sp>
      <p:sp>
        <p:nvSpPr>
          <p:cNvPr id="11" name="Heart 10"/>
          <p:cNvSpPr/>
          <p:nvPr/>
        </p:nvSpPr>
        <p:spPr>
          <a:xfrm>
            <a:off x="9696450" y="3857625"/>
            <a:ext cx="942975" cy="904875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5050" y="3708906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5050" y="417772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05050" y="447011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5050" y="4781042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67225" y="3565237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67225" y="4748861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67225" y="4017674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9400" y="4358159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AU" sz="3200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98943" y="370591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2943" y="4358159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AU" sz="32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22486" y="370591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76459" y="4425628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46002" y="3773384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endParaRPr lang="en-AU" sz="3200" dirty="0">
              <a:solidFill>
                <a:schemeClr val="accent6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027125-7F8C-419D-9C27-CE2051B9DFAB}"/>
              </a:ext>
            </a:extLst>
          </p:cNvPr>
          <p:cNvSpPr/>
          <p:nvPr/>
        </p:nvSpPr>
        <p:spPr>
          <a:xfrm>
            <a:off x="1214479" y="1946469"/>
            <a:ext cx="9424946" cy="3237535"/>
          </a:xfrm>
          <a:prstGeom prst="roundRect">
            <a:avLst/>
          </a:prstGeom>
          <a:solidFill>
            <a:srgbClr val="CD7F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5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</a:t>
            </a:r>
            <a:r>
              <a:rPr lang="en-AU" sz="4800" b="1" i="1" dirty="0">
                <a:solidFill>
                  <a:schemeClr val="tx1"/>
                </a:solidFill>
              </a:rPr>
              <a:t>:</a:t>
            </a:r>
          </a:p>
          <a:p>
            <a:r>
              <a:rPr lang="en-AU" sz="4800" b="1" i="1" dirty="0">
                <a:solidFill>
                  <a:schemeClr val="tx1"/>
                </a:solidFill>
              </a:rPr>
              <a:t>Processes can be improved. Start with the current state and iterate.</a:t>
            </a:r>
          </a:p>
        </p:txBody>
      </p:sp>
    </p:spTree>
    <p:extLst>
      <p:ext uri="{BB962C8B-B14F-4D97-AF65-F5344CB8AC3E}">
        <p14:creationId xmlns:p14="http://schemas.microsoft.com/office/powerpoint/2010/main" val="1701115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Processes: MSTDSP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44837-4320-42A6-B421-01CCAF357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Microsoft Teams Data Science Process</a:t>
            </a:r>
            <a:endParaRPr lang="en-AU" sz="1600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AU" sz="1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https://docs.microsoft.com/en-us/azure/machine-learning/team-data-science-process/</a:t>
            </a:r>
            <a:endParaRPr lang="en-AU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AU" dirty="0"/>
              <a:t>Documentation, templates, code online</a:t>
            </a:r>
          </a:p>
          <a:p>
            <a:pPr lvl="1"/>
            <a:r>
              <a:rPr lang="en-AU" dirty="0"/>
              <a:t>Updated to be performed on Azure</a:t>
            </a:r>
          </a:p>
          <a:p>
            <a:r>
              <a:rPr lang="en-AU" dirty="0"/>
              <a:t>Includes R and Python code</a:t>
            </a:r>
          </a:p>
          <a:p>
            <a:pPr lvl="1"/>
            <a:r>
              <a:rPr lang="en-AU" dirty="0"/>
              <a:t>GitHub repositories</a:t>
            </a:r>
          </a:p>
          <a:p>
            <a:pPr lvl="1"/>
            <a:r>
              <a:rPr lang="en-AU" dirty="0"/>
              <a:t>Some of the R code is old</a:t>
            </a:r>
          </a:p>
          <a:p>
            <a:pPr lvl="1"/>
            <a:endParaRPr lang="en-AU" dirty="0"/>
          </a:p>
        </p:txBody>
      </p:sp>
      <p:pic>
        <p:nvPicPr>
          <p:cNvPr id="10" name="Content Placeholder 9" descr="A screenshot of text&#10;&#10;Description automatically generated">
            <a:extLst>
              <a:ext uri="{FF2B5EF4-FFF2-40B4-BE49-F238E27FC236}">
                <a16:creationId xmlns:a16="http://schemas.microsoft.com/office/drawing/2014/main" id="{EC1C930F-27F7-4245-8F1C-339C86DBE5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750" y="1825625"/>
            <a:ext cx="3922499" cy="4351338"/>
          </a:xfr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B65C50-9130-4E57-A8EC-FEE7CC0DD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25" y="1825625"/>
            <a:ext cx="6311685" cy="32532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B1A5AC3-417E-4F82-964F-FA62AB543184}"/>
              </a:ext>
            </a:extLst>
          </p:cNvPr>
          <p:cNvSpPr/>
          <p:nvPr/>
        </p:nvSpPr>
        <p:spPr>
          <a:xfrm>
            <a:off x="6695268" y="5168685"/>
            <a:ext cx="4083803" cy="1143215"/>
          </a:xfrm>
          <a:prstGeom prst="rect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37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Processes: MSTDSP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lvl="1"/>
            <a:r>
              <a:rPr lang="en-US" dirty="0"/>
              <a:t>Negotiations</a:t>
            </a:r>
          </a:p>
          <a:p>
            <a:pPr lvl="1"/>
            <a:r>
              <a:rPr lang="en-US" dirty="0"/>
              <a:t>Presentations</a:t>
            </a:r>
          </a:p>
          <a:p>
            <a:pPr lvl="1"/>
            <a:r>
              <a:rPr lang="en-US" dirty="0"/>
              <a:t>Typing</a:t>
            </a:r>
          </a:p>
          <a:p>
            <a:r>
              <a:rPr lang="en-US" dirty="0"/>
              <a:t>Processes</a:t>
            </a:r>
          </a:p>
          <a:p>
            <a:pPr lvl="1"/>
            <a:r>
              <a:rPr lang="en-US" dirty="0"/>
              <a:t>Microsoft Teams Data Science Process </a:t>
            </a:r>
          </a:p>
          <a:p>
            <a:pPr lvl="1"/>
            <a:r>
              <a:rPr lang="en-US" dirty="0"/>
              <a:t>CRISP-DM</a:t>
            </a:r>
          </a:p>
        </p:txBody>
      </p:sp>
      <p:pic>
        <p:nvPicPr>
          <p:cNvPr id="5" name="Picture 4" descr="A screenshot of the Microsoft Teams Data Science Process">
            <a:extLst>
              <a:ext uri="{FF2B5EF4-FFF2-40B4-BE49-F238E27FC236}">
                <a16:creationId xmlns:a16="http://schemas.microsoft.com/office/drawing/2014/main" id="{CFE97EF5-20E5-4A1F-B62C-A606FA030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67" y="1823315"/>
            <a:ext cx="8525379" cy="4912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669E3-3BAF-4D7D-B936-995DD63A49BF}"/>
              </a:ext>
            </a:extLst>
          </p:cNvPr>
          <p:cNvSpPr txBox="1"/>
          <p:nvPr/>
        </p:nvSpPr>
        <p:spPr>
          <a:xfrm>
            <a:off x="2724347" y="6495072"/>
            <a:ext cx="6323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https://docs.microsoft.com/en-us/azure/machine-learning/team-data-science-process/overview</a:t>
            </a:r>
            <a:endParaRPr lang="en-AU" sz="12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AU" dirty="0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A4313AA6-E620-486A-AD1E-9A2E37C35E9A}"/>
              </a:ext>
            </a:extLst>
          </p:cNvPr>
          <p:cNvSpPr/>
          <p:nvPr/>
        </p:nvSpPr>
        <p:spPr>
          <a:xfrm>
            <a:off x="4336329" y="2950590"/>
            <a:ext cx="942680" cy="914400"/>
          </a:xfrm>
          <a:prstGeom prst="don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Processes: MSTDSP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Skills:</a:t>
            </a:r>
          </a:p>
          <a:p>
            <a:pPr lvl="1"/>
            <a:r>
              <a:rPr lang="en-US" dirty="0"/>
              <a:t>Negotiations</a:t>
            </a:r>
          </a:p>
          <a:p>
            <a:pPr lvl="1"/>
            <a:r>
              <a:rPr lang="en-US" dirty="0"/>
              <a:t>Presentations</a:t>
            </a:r>
          </a:p>
          <a:p>
            <a:pPr lvl="1"/>
            <a:r>
              <a:rPr lang="en-US" dirty="0"/>
              <a:t>Typing</a:t>
            </a:r>
          </a:p>
          <a:p>
            <a:r>
              <a:rPr lang="en-US" dirty="0"/>
              <a:t>Processes</a:t>
            </a:r>
          </a:p>
          <a:p>
            <a:pPr lvl="1"/>
            <a:r>
              <a:rPr lang="en-US" dirty="0"/>
              <a:t>Microsoft Teams Data Science Process </a:t>
            </a:r>
          </a:p>
          <a:p>
            <a:pPr lvl="1"/>
            <a:r>
              <a:rPr lang="en-US" dirty="0"/>
              <a:t>CRISP-DM</a:t>
            </a:r>
          </a:p>
        </p:txBody>
      </p:sp>
      <p:pic>
        <p:nvPicPr>
          <p:cNvPr id="5" name="Picture 4" descr="A screenshot of the Microsoft Teams Data Science Process">
            <a:extLst>
              <a:ext uri="{FF2B5EF4-FFF2-40B4-BE49-F238E27FC236}">
                <a16:creationId xmlns:a16="http://schemas.microsoft.com/office/drawing/2014/main" id="{CFE97EF5-20E5-4A1F-B62C-A606FA030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67" y="1823315"/>
            <a:ext cx="8525379" cy="4912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669E3-3BAF-4D7D-B936-995DD63A49BF}"/>
              </a:ext>
            </a:extLst>
          </p:cNvPr>
          <p:cNvSpPr txBox="1"/>
          <p:nvPr/>
        </p:nvSpPr>
        <p:spPr>
          <a:xfrm>
            <a:off x="2724347" y="6495072"/>
            <a:ext cx="6323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https://docs.microsoft.com/en-us/azure/machine-learning/team-data-science-process/overview</a:t>
            </a:r>
            <a:endParaRPr lang="en-AU" sz="12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AU" dirty="0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A4313AA6-E620-486A-AD1E-9A2E37C35E9A}"/>
              </a:ext>
            </a:extLst>
          </p:cNvPr>
          <p:cNvSpPr/>
          <p:nvPr/>
        </p:nvSpPr>
        <p:spPr>
          <a:xfrm>
            <a:off x="4336329" y="2950590"/>
            <a:ext cx="942680" cy="914400"/>
          </a:xfrm>
          <a:prstGeom prst="don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CC4EEE-D62A-4399-BEE5-CFEBB84376C0}"/>
              </a:ext>
            </a:extLst>
          </p:cNvPr>
          <p:cNvSpPr/>
          <p:nvPr/>
        </p:nvSpPr>
        <p:spPr>
          <a:xfrm>
            <a:off x="838200" y="1946469"/>
            <a:ext cx="10048875" cy="3920931"/>
          </a:xfrm>
          <a:prstGeom prst="roundRect">
            <a:avLst/>
          </a:prstGeom>
          <a:solidFill>
            <a:srgbClr val="CD7F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5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</a:t>
            </a:r>
            <a:r>
              <a:rPr lang="en-AU" sz="4800" b="1" i="1" dirty="0">
                <a:solidFill>
                  <a:schemeClr val="tx1"/>
                </a:solidFill>
              </a:rPr>
              <a:t>:</a:t>
            </a:r>
          </a:p>
          <a:p>
            <a:r>
              <a:rPr lang="en-AU" sz="4800" b="1" i="1" dirty="0">
                <a:solidFill>
                  <a:schemeClr val="tx1"/>
                </a:solidFill>
              </a:rPr>
              <a:t>Data science work includes more than data scientists. Optimising work for data scientists has impacts elsewhere!</a:t>
            </a:r>
          </a:p>
        </p:txBody>
      </p:sp>
    </p:spTree>
    <p:extLst>
      <p:ext uri="{BB962C8B-B14F-4D97-AF65-F5344CB8AC3E}">
        <p14:creationId xmlns:p14="http://schemas.microsoft.com/office/powerpoint/2010/main" val="2906649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Processes: CRISP-DM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05727-3FE5-4D12-B69F-E2F18EECE3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err="1"/>
              <a:t>CRoss</a:t>
            </a:r>
            <a:r>
              <a:rPr lang="en-AU" dirty="0"/>
              <a:t> Industry Standard Process for Data Mining</a:t>
            </a:r>
          </a:p>
          <a:p>
            <a:r>
              <a:rPr lang="en-AU" dirty="0"/>
              <a:t>Data is at the centre</a:t>
            </a:r>
          </a:p>
          <a:p>
            <a:r>
              <a:rPr lang="en-AU" dirty="0"/>
              <a:t>Step-by-Step process overview &amp; example procedure available from IBM</a:t>
            </a:r>
          </a:p>
          <a:p>
            <a:pPr lvl="1"/>
            <a:r>
              <a:rPr lang="en-AU" dirty="0"/>
              <a:t>Link from Wikipedia entry</a:t>
            </a:r>
          </a:p>
          <a:p>
            <a:pPr lvl="1"/>
            <a:r>
              <a:rPr lang="en-AU" dirty="0"/>
              <a:t>Updated “Analytics Solutions Unified Method” - limited free information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5A138-D2A6-450D-99F2-C86CC52F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90" y="1807238"/>
            <a:ext cx="5040168" cy="4622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57082-3CB8-4B9E-929E-10C444DA8660}"/>
              </a:ext>
            </a:extLst>
          </p:cNvPr>
          <p:cNvSpPr txBox="1"/>
          <p:nvPr/>
        </p:nvSpPr>
        <p:spPr>
          <a:xfrm rot="5400000">
            <a:off x="8885724" y="3660094"/>
            <a:ext cx="50775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BY: </a:t>
            </a:r>
            <a:r>
              <a:rPr lang="nb-NO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Kenneth Jensen [CC BY-SA 3.0]</a:t>
            </a:r>
            <a:r>
              <a:rPr lang="nb-NO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</a:t>
            </a:r>
          </a:p>
          <a:p>
            <a:r>
              <a:rPr lang="nb-NO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11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https://upload.wikimedia.org/wikipedia/commons/b/b9/CRISP-DM_Process_Diagram.png</a:t>
            </a:r>
          </a:p>
          <a:p>
            <a:r>
              <a:rPr lang="nb-NO" sz="1100" dirty="0"/>
              <a:t> </a:t>
            </a:r>
            <a:endParaRPr lang="nb-NO" sz="1200" dirty="0"/>
          </a:p>
          <a:p>
            <a:endParaRPr lang="en-AU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BF5A8C-72EE-4A03-BCE2-D72F77877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74" y="1366196"/>
            <a:ext cx="4330512" cy="5284693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DFD4FF6-0EF7-4ED9-937E-4442CB8465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42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Processes: CRISP-DM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05727-3FE5-4D12-B69F-E2F18EECE3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err="1"/>
              <a:t>CRoss</a:t>
            </a:r>
            <a:r>
              <a:rPr lang="en-AU" dirty="0"/>
              <a:t> Industry Standard Process for Data Mining</a:t>
            </a:r>
          </a:p>
          <a:p>
            <a:r>
              <a:rPr lang="en-AU" dirty="0"/>
              <a:t>Step-by-Step process guide available from IBM</a:t>
            </a:r>
          </a:p>
          <a:p>
            <a:pPr lvl="1"/>
            <a:r>
              <a:rPr lang="en-AU" dirty="0"/>
              <a:t>Link from Wikipedia entry</a:t>
            </a:r>
          </a:p>
          <a:p>
            <a:pPr lvl="1"/>
            <a:r>
              <a:rPr lang="en-AU" dirty="0"/>
              <a:t>Updated “Analytics Solutions Unified Method” - limited free information </a:t>
            </a:r>
          </a:p>
          <a:p>
            <a:r>
              <a:rPr lang="en-AU" dirty="0"/>
              <a:t>Data is at the centre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D7E5E4-F4E2-45A2-89FB-639EA72305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5A138-D2A6-450D-99F2-C86CC52F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5040168" cy="4622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57082-3CB8-4B9E-929E-10C444DA8660}"/>
              </a:ext>
            </a:extLst>
          </p:cNvPr>
          <p:cNvSpPr txBox="1"/>
          <p:nvPr/>
        </p:nvSpPr>
        <p:spPr>
          <a:xfrm rot="5400000">
            <a:off x="8885724" y="3660094"/>
            <a:ext cx="50775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BY: </a:t>
            </a:r>
            <a:r>
              <a:rPr lang="nb-NO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Kenneth Jensen [CC BY-SA 3.0]</a:t>
            </a:r>
            <a:r>
              <a:rPr lang="nb-NO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</a:t>
            </a:r>
          </a:p>
          <a:p>
            <a:r>
              <a:rPr lang="nb-NO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11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https://upload.wikimedia.org/wikipedia/commons/b/b9/CRISP-DM_Process_Diagram.png</a:t>
            </a:r>
          </a:p>
          <a:p>
            <a:r>
              <a:rPr lang="nb-NO" sz="1100" dirty="0"/>
              <a:t> </a:t>
            </a:r>
            <a:endParaRPr lang="nb-NO" sz="1200" dirty="0"/>
          </a:p>
          <a:p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4F79DD-A606-4FFF-A9A9-06936D713268}"/>
              </a:ext>
            </a:extLst>
          </p:cNvPr>
          <p:cNvSpPr/>
          <p:nvPr/>
        </p:nvSpPr>
        <p:spPr>
          <a:xfrm>
            <a:off x="838200" y="1946469"/>
            <a:ext cx="10048875" cy="3920931"/>
          </a:xfrm>
          <a:prstGeom prst="roundRect">
            <a:avLst/>
          </a:prstGeom>
          <a:solidFill>
            <a:srgbClr val="CD7F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5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</a:t>
            </a:r>
            <a:r>
              <a:rPr lang="en-AU" sz="4800" b="1" i="1" dirty="0">
                <a:solidFill>
                  <a:schemeClr val="tx1"/>
                </a:solidFill>
              </a:rPr>
              <a:t>:</a:t>
            </a:r>
          </a:p>
          <a:p>
            <a:r>
              <a:rPr lang="en-AU" sz="4800" b="1" i="1" dirty="0">
                <a:solidFill>
                  <a:schemeClr val="tx1"/>
                </a:solidFill>
              </a:rPr>
              <a:t>Data science feeds into business understanding. Are stakeholders ready to have views challenged?</a:t>
            </a:r>
          </a:p>
        </p:txBody>
      </p:sp>
    </p:spTree>
    <p:extLst>
      <p:ext uri="{BB962C8B-B14F-4D97-AF65-F5344CB8AC3E}">
        <p14:creationId xmlns:p14="http://schemas.microsoft.com/office/powerpoint/2010/main" val="2158329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E9C248-A337-4270-9A8E-3531BFF9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A7CA4-EAD1-4D8D-B259-B5A4AD7CE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Relevant to all of you!</a:t>
            </a:r>
          </a:p>
        </p:txBody>
      </p:sp>
    </p:spTree>
    <p:extLst>
      <p:ext uri="{BB962C8B-B14F-4D97-AF65-F5344CB8AC3E}">
        <p14:creationId xmlns:p14="http://schemas.microsoft.com/office/powerpoint/2010/main" val="2803553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E9C248-A337-4270-9A8E-3531BFF9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Personal and Talk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A7CA4-EAD1-4D8D-B259-B5A4AD7CE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Start at the beginning, it’s an awfully good place to start</a:t>
            </a:r>
          </a:p>
        </p:txBody>
      </p:sp>
    </p:spTree>
    <p:extLst>
      <p:ext uri="{BB962C8B-B14F-4D97-AF65-F5344CB8AC3E}">
        <p14:creationId xmlns:p14="http://schemas.microsoft.com/office/powerpoint/2010/main" val="2867755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67FDB60-EB17-4D33-8FF7-11BD6DC0D860}"/>
              </a:ext>
            </a:extLst>
          </p:cNvPr>
          <p:cNvSpPr/>
          <p:nvPr/>
        </p:nvSpPr>
        <p:spPr>
          <a:xfrm>
            <a:off x="1587189" y="3293883"/>
            <a:ext cx="8772525" cy="9620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are you here?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2E23C6-CBBE-4A75-BCDE-61FB009D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Question</a:t>
            </a:r>
          </a:p>
        </p:txBody>
      </p:sp>
      <p:pic>
        <p:nvPicPr>
          <p:cNvPr id="3" name="Content Placeholder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FB904EFE-9C83-42D8-84B6-FA74C3DB8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822" y="1447766"/>
            <a:ext cx="5595257" cy="5163956"/>
          </a:xfrm>
        </p:spPr>
      </p:pic>
    </p:spTree>
    <p:extLst>
      <p:ext uri="{BB962C8B-B14F-4D97-AF65-F5344CB8AC3E}">
        <p14:creationId xmlns:p14="http://schemas.microsoft.com/office/powerpoint/2010/main" val="391459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7283-3299-4741-A2FA-F5B2855C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Process Developments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2D0329-042A-4F4D-8F86-62DA74A0E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517504"/>
              </p:ext>
            </p:extLst>
          </p:nvPr>
        </p:nvGraphicFramePr>
        <p:xfrm>
          <a:off x="838200" y="1862138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899563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88550107"/>
                    </a:ext>
                  </a:extLst>
                </a:gridCol>
                <a:gridCol w="1752286">
                  <a:extLst>
                    <a:ext uri="{9D8B030D-6E8A-4147-A177-3AD203B41FA5}">
                      <a16:colId xmlns:a16="http://schemas.microsoft.com/office/drawing/2014/main" val="1263232673"/>
                    </a:ext>
                  </a:extLst>
                </a:gridCol>
                <a:gridCol w="2453954">
                  <a:extLst>
                    <a:ext uri="{9D8B030D-6E8A-4147-A177-3AD203B41FA5}">
                      <a16:colId xmlns:a16="http://schemas.microsoft.com/office/drawing/2014/main" val="23050452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2263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Verify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0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Get a 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# jobs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Steps missing?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(Needs more thought)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Count jobs?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1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707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814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474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22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7283-3299-4741-A2FA-F5B2855C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Process Developments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2D0329-042A-4F4D-8F86-62DA74A0E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31287"/>
              </p:ext>
            </p:extLst>
          </p:nvPr>
        </p:nvGraphicFramePr>
        <p:xfrm>
          <a:off x="838200" y="1862138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899563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88550107"/>
                    </a:ext>
                  </a:extLst>
                </a:gridCol>
                <a:gridCol w="1752286">
                  <a:extLst>
                    <a:ext uri="{9D8B030D-6E8A-4147-A177-3AD203B41FA5}">
                      <a16:colId xmlns:a16="http://schemas.microsoft.com/office/drawing/2014/main" val="1263232673"/>
                    </a:ext>
                  </a:extLst>
                </a:gridCol>
                <a:gridCol w="2453954">
                  <a:extLst>
                    <a:ext uri="{9D8B030D-6E8A-4147-A177-3AD203B41FA5}">
                      <a16:colId xmlns:a16="http://schemas.microsoft.com/office/drawing/2014/main" val="23050452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2263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Verify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0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Get a 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# jobs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Steps missing?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(Needs more thought)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Count jobs?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1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Meet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# people 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Repeats?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Data stores?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(Future talks)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707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814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474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440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7283-3299-4741-A2FA-F5B2855C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Process Developments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2D0329-042A-4F4D-8F86-62DA74A0E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443102"/>
              </p:ext>
            </p:extLst>
          </p:nvPr>
        </p:nvGraphicFramePr>
        <p:xfrm>
          <a:off x="838200" y="1862138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899563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88550107"/>
                    </a:ext>
                  </a:extLst>
                </a:gridCol>
                <a:gridCol w="1752286">
                  <a:extLst>
                    <a:ext uri="{9D8B030D-6E8A-4147-A177-3AD203B41FA5}">
                      <a16:colId xmlns:a16="http://schemas.microsoft.com/office/drawing/2014/main" val="1263232673"/>
                    </a:ext>
                  </a:extLst>
                </a:gridCol>
                <a:gridCol w="2453954">
                  <a:extLst>
                    <a:ext uri="{9D8B030D-6E8A-4147-A177-3AD203B41FA5}">
                      <a16:colId xmlns:a16="http://schemas.microsoft.com/office/drawing/2014/main" val="23050452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2263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Verify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0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Get a 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# jobs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Steps missing?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(Needs more thought)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Count jobs?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1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Meet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# people 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Repeats?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Tasks to meet people?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(Future talks)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707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Enjoyment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Amount enjoyed?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Quantification?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(Depends on M&amp;A)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(Future talks)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814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Learn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Amount learned?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Quantification?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(Depends on M&amp;A)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(Future talks)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47470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6F74B0-BC53-49FB-8004-34B5FAD1A5D2}"/>
              </a:ext>
            </a:extLst>
          </p:cNvPr>
          <p:cNvSpPr/>
          <p:nvPr/>
        </p:nvSpPr>
        <p:spPr>
          <a:xfrm>
            <a:off x="1606043" y="4180002"/>
            <a:ext cx="8772525" cy="9620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can I measure?</a:t>
            </a:r>
          </a:p>
        </p:txBody>
      </p:sp>
    </p:spTree>
    <p:extLst>
      <p:ext uri="{BB962C8B-B14F-4D97-AF65-F5344CB8AC3E}">
        <p14:creationId xmlns:p14="http://schemas.microsoft.com/office/powerpoint/2010/main" val="261979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3AA33-662D-41F8-85BE-A3105F42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Process Measurements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F5156-FF63-42D4-867A-8DF3D82396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Last meetup presentation</a:t>
            </a:r>
          </a:p>
          <a:p>
            <a:pPr lvl="1"/>
            <a:r>
              <a:rPr lang="en-AU" dirty="0"/>
              <a:t>41 sign-ins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5950B9-C159-465F-AAA3-128322310A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47665"/>
            <a:ext cx="5181600" cy="3507257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776DCA7-30B1-4DAC-8B17-F374AA271CC6}"/>
              </a:ext>
            </a:extLst>
          </p:cNvPr>
          <p:cNvSpPr/>
          <p:nvPr/>
        </p:nvSpPr>
        <p:spPr>
          <a:xfrm>
            <a:off x="6096000" y="5462803"/>
            <a:ext cx="1107112" cy="34806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658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3AA33-662D-41F8-85BE-A3105F42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Process Measurements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F5156-FF63-42D4-867A-8DF3D82396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Last meetup presentation</a:t>
            </a:r>
          </a:p>
          <a:p>
            <a:pPr lvl="1"/>
            <a:r>
              <a:rPr lang="en-AU" dirty="0"/>
              <a:t>41 sign-ins</a:t>
            </a:r>
          </a:p>
          <a:p>
            <a:r>
              <a:rPr lang="en-AU" dirty="0"/>
              <a:t>Feedback survey</a:t>
            </a:r>
          </a:p>
          <a:p>
            <a:pPr lvl="1"/>
            <a:r>
              <a:rPr lang="en-AU" dirty="0"/>
              <a:t>Learning and Meeting People top (12 each, 2/3 of responses)</a:t>
            </a:r>
          </a:p>
          <a:p>
            <a:pPr lvl="1"/>
            <a:r>
              <a:rPr lang="en-AU" dirty="0"/>
              <a:t>Doing things together (2)?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2B4272-78CE-46A9-AC99-62AA4A91D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91" y="1825625"/>
            <a:ext cx="2719017" cy="435133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56E1992-9B52-4CC6-94E7-82FA16244EF0}"/>
              </a:ext>
            </a:extLst>
          </p:cNvPr>
          <p:cNvSpPr/>
          <p:nvPr/>
        </p:nvSpPr>
        <p:spPr>
          <a:xfrm>
            <a:off x="7459851" y="3254969"/>
            <a:ext cx="1107112" cy="34806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319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large crowd of people&#10;&#10;Description automatically generated">
            <a:extLst>
              <a:ext uri="{FF2B5EF4-FFF2-40B4-BE49-F238E27FC236}">
                <a16:creationId xmlns:a16="http://schemas.microsoft.com/office/drawing/2014/main" id="{86F82DE8-3D49-43BE-BCB9-51D6A9278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20" y="1365601"/>
            <a:ext cx="3912666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3AA33-662D-41F8-85BE-A3105F42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Process Measurements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F5156-FF63-42D4-867A-8DF3D82396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Last meetup presentation</a:t>
            </a:r>
          </a:p>
          <a:p>
            <a:pPr lvl="1"/>
            <a:r>
              <a:rPr lang="en-AU" dirty="0"/>
              <a:t>41 sign-ins</a:t>
            </a:r>
          </a:p>
          <a:p>
            <a:r>
              <a:rPr lang="en-AU" dirty="0"/>
              <a:t>Feedback survey</a:t>
            </a:r>
          </a:p>
          <a:p>
            <a:pPr lvl="1"/>
            <a:r>
              <a:rPr lang="en-AU" dirty="0"/>
              <a:t>Learning and Meeting People top (12 each, 2/3 of responses)</a:t>
            </a:r>
          </a:p>
          <a:p>
            <a:pPr lvl="1"/>
            <a:r>
              <a:rPr lang="en-AU" dirty="0"/>
              <a:t>Doing things together (2)?</a:t>
            </a:r>
          </a:p>
          <a:p>
            <a:r>
              <a:rPr lang="en-AU" dirty="0"/>
              <a:t>External engagement:</a:t>
            </a:r>
          </a:p>
          <a:p>
            <a:pPr lvl="1"/>
            <a:r>
              <a:rPr lang="en-AU" dirty="0"/>
              <a:t>LinkedIn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FCA098-DC23-4923-8CAB-5DC27E676EDC}"/>
              </a:ext>
            </a:extLst>
          </p:cNvPr>
          <p:cNvSpPr/>
          <p:nvPr/>
        </p:nvSpPr>
        <p:spPr>
          <a:xfrm>
            <a:off x="5878606" y="5373500"/>
            <a:ext cx="2034988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A8C6F-C9FC-4B28-97C5-B93F73EED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873" y="1681878"/>
            <a:ext cx="3819333" cy="503709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4AC9BBE-B5AA-4075-9709-9C8C9E1C1C84}"/>
              </a:ext>
            </a:extLst>
          </p:cNvPr>
          <p:cNvSpPr/>
          <p:nvPr/>
        </p:nvSpPr>
        <p:spPr>
          <a:xfrm>
            <a:off x="7120218" y="5775231"/>
            <a:ext cx="1149724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5EC9DC-CAA6-4C2D-A6F8-B4BA7A4FACA1}"/>
              </a:ext>
            </a:extLst>
          </p:cNvPr>
          <p:cNvSpPr/>
          <p:nvPr/>
        </p:nvSpPr>
        <p:spPr>
          <a:xfrm>
            <a:off x="7120218" y="6390915"/>
            <a:ext cx="2034988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EF7529-1297-4BFF-9E1B-4D5BF72807B6}"/>
              </a:ext>
            </a:extLst>
          </p:cNvPr>
          <p:cNvSpPr/>
          <p:nvPr/>
        </p:nvSpPr>
        <p:spPr>
          <a:xfrm>
            <a:off x="5829300" y="4761658"/>
            <a:ext cx="1149724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885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large crowd of people&#10;&#10;Description automatically generated">
            <a:extLst>
              <a:ext uri="{FF2B5EF4-FFF2-40B4-BE49-F238E27FC236}">
                <a16:creationId xmlns:a16="http://schemas.microsoft.com/office/drawing/2014/main" id="{86F82DE8-3D49-43BE-BCB9-51D6A9278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20" y="1365601"/>
            <a:ext cx="3912666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3AA33-662D-41F8-85BE-A3105F42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Process Measurements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F5156-FF63-42D4-867A-8DF3D82396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Last meetup presentation</a:t>
            </a:r>
          </a:p>
          <a:p>
            <a:pPr lvl="1"/>
            <a:r>
              <a:rPr lang="en-AU" dirty="0"/>
              <a:t>41 sign-ins</a:t>
            </a:r>
          </a:p>
          <a:p>
            <a:r>
              <a:rPr lang="en-AU" dirty="0"/>
              <a:t>Feedback survey</a:t>
            </a:r>
          </a:p>
          <a:p>
            <a:pPr lvl="1"/>
            <a:r>
              <a:rPr lang="en-AU" dirty="0"/>
              <a:t>Learning and Meeting People top (12 each, 2/3 of responses)</a:t>
            </a:r>
          </a:p>
          <a:p>
            <a:pPr lvl="1"/>
            <a:r>
              <a:rPr lang="en-AU" dirty="0"/>
              <a:t>Doing things together (2)?</a:t>
            </a:r>
          </a:p>
          <a:p>
            <a:r>
              <a:rPr lang="en-AU" dirty="0"/>
              <a:t>External engagement:</a:t>
            </a:r>
          </a:p>
          <a:p>
            <a:pPr lvl="1"/>
            <a:r>
              <a:rPr lang="en-AU" dirty="0"/>
              <a:t>LinkedIn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FCA098-DC23-4923-8CAB-5DC27E676EDC}"/>
              </a:ext>
            </a:extLst>
          </p:cNvPr>
          <p:cNvSpPr/>
          <p:nvPr/>
        </p:nvSpPr>
        <p:spPr>
          <a:xfrm>
            <a:off x="5878606" y="5373500"/>
            <a:ext cx="2034988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A8C6F-C9FC-4B28-97C5-B93F73EED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873" y="1681878"/>
            <a:ext cx="3819333" cy="503709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4AC9BBE-B5AA-4075-9709-9C8C9E1C1C84}"/>
              </a:ext>
            </a:extLst>
          </p:cNvPr>
          <p:cNvSpPr/>
          <p:nvPr/>
        </p:nvSpPr>
        <p:spPr>
          <a:xfrm>
            <a:off x="7120218" y="5775231"/>
            <a:ext cx="1149724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5EC9DC-CAA6-4C2D-A6F8-B4BA7A4FACA1}"/>
              </a:ext>
            </a:extLst>
          </p:cNvPr>
          <p:cNvSpPr/>
          <p:nvPr/>
        </p:nvSpPr>
        <p:spPr>
          <a:xfrm>
            <a:off x="7120218" y="6390915"/>
            <a:ext cx="2034988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EF7529-1297-4BFF-9E1B-4D5BF72807B6}"/>
              </a:ext>
            </a:extLst>
          </p:cNvPr>
          <p:cNvSpPr/>
          <p:nvPr/>
        </p:nvSpPr>
        <p:spPr>
          <a:xfrm>
            <a:off x="5829300" y="4761658"/>
            <a:ext cx="1149724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13E554E-7ED2-4CBD-808A-5BC2EB22E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8" y="1737192"/>
            <a:ext cx="5276850" cy="401955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3F961FB-5515-4AF4-B68C-46B0E4FDF674}"/>
              </a:ext>
            </a:extLst>
          </p:cNvPr>
          <p:cNvSpPr/>
          <p:nvPr/>
        </p:nvSpPr>
        <p:spPr>
          <a:xfrm>
            <a:off x="290212" y="5366214"/>
            <a:ext cx="2680469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F4ED6A6-1B5A-4293-A6A0-F6BE5453D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81" y="1865500"/>
            <a:ext cx="5267325" cy="48863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D59B164-6E44-4BFB-B61C-F78420C309FB}"/>
              </a:ext>
            </a:extLst>
          </p:cNvPr>
          <p:cNvSpPr/>
          <p:nvPr/>
        </p:nvSpPr>
        <p:spPr>
          <a:xfrm>
            <a:off x="5924820" y="6301254"/>
            <a:ext cx="3021590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BEBAC8-29DB-47C8-A2CB-E492AE370901}"/>
              </a:ext>
            </a:extLst>
          </p:cNvPr>
          <p:cNvSpPr/>
          <p:nvPr/>
        </p:nvSpPr>
        <p:spPr>
          <a:xfrm>
            <a:off x="6031006" y="5525900"/>
            <a:ext cx="2034988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43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5AFB2E-BB21-4613-8CB5-ADFD8C30A5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63" y="1825625"/>
            <a:ext cx="6145109" cy="37925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3AA33-662D-41F8-85BE-A3105F42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Process Measurements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F5156-FF63-42D4-867A-8DF3D82396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Last meetup presentation</a:t>
            </a:r>
          </a:p>
          <a:p>
            <a:pPr lvl="1"/>
            <a:r>
              <a:rPr lang="en-AU" dirty="0"/>
              <a:t>41 sign-ins</a:t>
            </a:r>
          </a:p>
          <a:p>
            <a:r>
              <a:rPr lang="en-AU" dirty="0"/>
              <a:t>Feedback survey</a:t>
            </a:r>
          </a:p>
          <a:p>
            <a:pPr lvl="1"/>
            <a:r>
              <a:rPr lang="en-AU" dirty="0"/>
              <a:t>Learning and Meeting People top (12 each, 2/3 of responses)</a:t>
            </a:r>
          </a:p>
          <a:p>
            <a:pPr lvl="1"/>
            <a:r>
              <a:rPr lang="en-AU" dirty="0"/>
              <a:t>Doing things together (2)?</a:t>
            </a:r>
          </a:p>
          <a:p>
            <a:r>
              <a:rPr lang="en-AU" dirty="0"/>
              <a:t>External engagement:</a:t>
            </a:r>
          </a:p>
          <a:p>
            <a:pPr lvl="1"/>
            <a:r>
              <a:rPr lang="en-AU" dirty="0"/>
              <a:t>LinkedIn</a:t>
            </a:r>
          </a:p>
          <a:p>
            <a:pPr lvl="1"/>
            <a:r>
              <a:rPr lang="en-AU" dirty="0"/>
              <a:t>YouTube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6E1992-9B52-4CC6-94E7-82FA16244EF0}"/>
              </a:ext>
            </a:extLst>
          </p:cNvPr>
          <p:cNvSpPr/>
          <p:nvPr/>
        </p:nvSpPr>
        <p:spPr>
          <a:xfrm>
            <a:off x="6953861" y="2434327"/>
            <a:ext cx="282388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7CC382-6DF6-4E1D-B35A-610A576F0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64" y="2810845"/>
            <a:ext cx="5060536" cy="398040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914171B-77F1-46AA-BC64-27072F64F04B}"/>
              </a:ext>
            </a:extLst>
          </p:cNvPr>
          <p:cNvSpPr/>
          <p:nvPr/>
        </p:nvSpPr>
        <p:spPr>
          <a:xfrm>
            <a:off x="7161130" y="3441247"/>
            <a:ext cx="1469625" cy="383242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08E9D-0C4C-42CE-8038-F255EDE34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54" y="4009907"/>
            <a:ext cx="4733925" cy="250507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91F51F1-5735-490C-8BA6-E638A1EC57A9}"/>
              </a:ext>
            </a:extLst>
          </p:cNvPr>
          <p:cNvSpPr/>
          <p:nvPr/>
        </p:nvSpPr>
        <p:spPr>
          <a:xfrm>
            <a:off x="6467816" y="5472953"/>
            <a:ext cx="4619284" cy="704010"/>
          </a:xfrm>
          <a:prstGeom prst="ellipse">
            <a:avLst/>
          </a:prstGeom>
          <a:noFill/>
          <a:ln w="57150">
            <a:solidFill>
              <a:srgbClr val="CD7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32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010E-9F06-482E-ACF0-16C69B4D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Science Process Maps, Revisited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55410-AC02-4661-BB5D-4484BF26C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87" y="1862138"/>
            <a:ext cx="8495626" cy="4351337"/>
          </a:xfrm>
        </p:spPr>
      </p:pic>
    </p:spTree>
    <p:extLst>
      <p:ext uri="{BB962C8B-B14F-4D97-AF65-F5344CB8AC3E}">
        <p14:creationId xmlns:p14="http://schemas.microsoft.com/office/powerpoint/2010/main" val="3045402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MBA</a:t>
            </a:r>
          </a:p>
          <a:p>
            <a:r>
              <a:rPr lang="en-US" dirty="0"/>
              <a:t>Over 20 years experience in industry:</a:t>
            </a:r>
          </a:p>
          <a:p>
            <a:pPr lvl="1"/>
            <a:r>
              <a:rPr lang="en-US" dirty="0" err="1"/>
              <a:t>Defence</a:t>
            </a:r>
            <a:endParaRPr lang="en-US" dirty="0"/>
          </a:p>
          <a:p>
            <a:pPr lvl="1"/>
            <a:r>
              <a:rPr lang="en-US" dirty="0"/>
              <a:t>Biomedical Engineering</a:t>
            </a:r>
          </a:p>
          <a:p>
            <a:pPr lvl="1"/>
            <a:r>
              <a:rPr lang="en-US" dirty="0"/>
              <a:t>Banking (Risk)</a:t>
            </a:r>
          </a:p>
          <a:p>
            <a:r>
              <a:rPr lang="en-US" dirty="0"/>
              <a:t>Motivated by implementation of systems</a:t>
            </a:r>
          </a:p>
          <a:p>
            <a:pPr lvl="1"/>
            <a:r>
              <a:rPr lang="en-US" dirty="0"/>
              <a:t>Flight tests</a:t>
            </a:r>
          </a:p>
          <a:p>
            <a:pPr lvl="1"/>
            <a:r>
              <a:rPr lang="en-US" dirty="0"/>
              <a:t>Patient trials</a:t>
            </a:r>
          </a:p>
          <a:p>
            <a:pPr lvl="1"/>
            <a:r>
              <a:rPr lang="en-US" dirty="0"/>
              <a:t>Customer assessment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1709738" y="5867400"/>
            <a:ext cx="8772525" cy="9620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Goal is to have a measurable impact</a:t>
            </a:r>
          </a:p>
        </p:txBody>
      </p:sp>
    </p:spTree>
    <p:extLst>
      <p:ext uri="{BB962C8B-B14F-4D97-AF65-F5344CB8AC3E}">
        <p14:creationId xmlns:p14="http://schemas.microsoft.com/office/powerpoint/2010/main" val="147295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7283-3299-4741-A2FA-F5B2855C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Process Developments</a:t>
            </a:r>
          </a:p>
        </p:txBody>
      </p:sp>
      <p:pic>
        <p:nvPicPr>
          <p:cNvPr id="6" name="Picture 5" descr="A screenshot of the Microsoft Teams Data Science Process">
            <a:extLst>
              <a:ext uri="{FF2B5EF4-FFF2-40B4-BE49-F238E27FC236}">
                <a16:creationId xmlns:a16="http://schemas.microsoft.com/office/drawing/2014/main" id="{90CABE82-13F4-43D8-B9B1-D842239D7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0" y="2071331"/>
            <a:ext cx="7513133" cy="4328857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A140F0D9-20C9-42EC-8AB7-F78201B4C7A2}"/>
              </a:ext>
            </a:extLst>
          </p:cNvPr>
          <p:cNvSpPr/>
          <p:nvPr/>
        </p:nvSpPr>
        <p:spPr>
          <a:xfrm rot="21159597" flipV="1">
            <a:off x="998593" y="4058193"/>
            <a:ext cx="4750025" cy="1163154"/>
          </a:xfrm>
          <a:prstGeom prst="arc">
            <a:avLst>
              <a:gd name="adj1" fmla="val 10883446"/>
              <a:gd name="adj2" fmla="val 396474"/>
            </a:avLst>
          </a:prstGeom>
          <a:ln w="57150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C82226-7A24-4109-8BAF-4B7579CB4F18}"/>
              </a:ext>
            </a:extLst>
          </p:cNvPr>
          <p:cNvGrpSpPr/>
          <p:nvPr/>
        </p:nvGrpSpPr>
        <p:grpSpPr>
          <a:xfrm>
            <a:off x="1064400" y="3202479"/>
            <a:ext cx="5197087" cy="629193"/>
            <a:chOff x="1064400" y="3202479"/>
            <a:chExt cx="5197087" cy="629193"/>
          </a:xfrm>
        </p:grpSpPr>
        <p:pic>
          <p:nvPicPr>
            <p:cNvPr id="8" name="Graphic 7" descr="Stopwatch">
              <a:extLst>
                <a:ext uri="{FF2B5EF4-FFF2-40B4-BE49-F238E27FC236}">
                  <a16:creationId xmlns:a16="http://schemas.microsoft.com/office/drawing/2014/main" id="{43D19C23-AB69-4D96-B8B5-4BA3004FC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4400" y="3218441"/>
              <a:ext cx="613231" cy="613231"/>
            </a:xfrm>
            <a:prstGeom prst="rect">
              <a:avLst/>
            </a:prstGeom>
          </p:spPr>
        </p:pic>
        <p:pic>
          <p:nvPicPr>
            <p:cNvPr id="10" name="Graphic 9" descr="Stopwatch">
              <a:extLst>
                <a:ext uri="{FF2B5EF4-FFF2-40B4-BE49-F238E27FC236}">
                  <a16:creationId xmlns:a16="http://schemas.microsoft.com/office/drawing/2014/main" id="{99358344-F54F-498D-9D27-E6317A11C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7656" y="3218441"/>
              <a:ext cx="613231" cy="613231"/>
            </a:xfrm>
            <a:prstGeom prst="rect">
              <a:avLst/>
            </a:prstGeom>
          </p:spPr>
        </p:pic>
        <p:pic>
          <p:nvPicPr>
            <p:cNvPr id="11" name="Graphic 10" descr="Stopwatch">
              <a:extLst>
                <a:ext uri="{FF2B5EF4-FFF2-40B4-BE49-F238E27FC236}">
                  <a16:creationId xmlns:a16="http://schemas.microsoft.com/office/drawing/2014/main" id="{D2A6D336-93CA-4A94-8C8D-F881F7660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36805" y="3204879"/>
              <a:ext cx="613231" cy="613231"/>
            </a:xfrm>
            <a:prstGeom prst="rect">
              <a:avLst/>
            </a:prstGeom>
          </p:spPr>
        </p:pic>
        <p:pic>
          <p:nvPicPr>
            <p:cNvPr id="12" name="Graphic 11" descr="Stopwatch">
              <a:extLst>
                <a:ext uri="{FF2B5EF4-FFF2-40B4-BE49-F238E27FC236}">
                  <a16:creationId xmlns:a16="http://schemas.microsoft.com/office/drawing/2014/main" id="{100932AF-54E3-471B-AC8B-5B16462D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8256" y="3202479"/>
              <a:ext cx="613231" cy="61323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F0EF7D-3155-466B-BB5F-46716F2E15AD}"/>
              </a:ext>
            </a:extLst>
          </p:cNvPr>
          <p:cNvGrpSpPr/>
          <p:nvPr/>
        </p:nvGrpSpPr>
        <p:grpSpPr>
          <a:xfrm>
            <a:off x="491153" y="4730473"/>
            <a:ext cx="6202522" cy="613232"/>
            <a:chOff x="491153" y="4730473"/>
            <a:chExt cx="6202522" cy="613232"/>
          </a:xfrm>
        </p:grpSpPr>
        <p:pic>
          <p:nvPicPr>
            <p:cNvPr id="13" name="Graphic 12" descr="Stopwatch">
              <a:extLst>
                <a:ext uri="{FF2B5EF4-FFF2-40B4-BE49-F238E27FC236}">
                  <a16:creationId xmlns:a16="http://schemas.microsoft.com/office/drawing/2014/main" id="{6E0F51E9-E56E-489F-9420-3C0EE29B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153" y="4730473"/>
              <a:ext cx="613231" cy="613231"/>
            </a:xfrm>
            <a:prstGeom prst="rect">
              <a:avLst/>
            </a:prstGeom>
          </p:spPr>
        </p:pic>
        <p:pic>
          <p:nvPicPr>
            <p:cNvPr id="14" name="Graphic 13" descr="Stopwatch">
              <a:extLst>
                <a:ext uri="{FF2B5EF4-FFF2-40B4-BE49-F238E27FC236}">
                  <a16:creationId xmlns:a16="http://schemas.microsoft.com/office/drawing/2014/main" id="{23F39FF5-1FB9-4C76-93BB-FB434384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80444" y="4730474"/>
              <a:ext cx="613231" cy="613231"/>
            </a:xfrm>
            <a:prstGeom prst="rect">
              <a:avLst/>
            </a:prstGeom>
          </p:spPr>
        </p:pic>
      </p:grp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A89D0BDB-0E9F-4E86-B26B-2CFCEC335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796751"/>
              </p:ext>
            </p:extLst>
          </p:nvPr>
        </p:nvGraphicFramePr>
        <p:xfrm>
          <a:off x="983504" y="2366290"/>
          <a:ext cx="4664752" cy="2446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7EA6AA9-FABF-4213-AF47-68071E0063DE}"/>
              </a:ext>
            </a:extLst>
          </p:cNvPr>
          <p:cNvSpPr txBox="1"/>
          <p:nvPr/>
        </p:nvSpPr>
        <p:spPr>
          <a:xfrm>
            <a:off x="983504" y="6197853"/>
            <a:ext cx="6323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https://docs.microsoft.com/en-us/azure/machine-learning/team-data-science-process/overview</a:t>
            </a:r>
            <a:endParaRPr lang="en-AU" sz="12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210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7" grpId="0">
        <p:bldAsOne/>
      </p:bldGraphic>
      <p:bldGraphic spid="17" grpId="1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7283-3299-4741-A2FA-F5B2855C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Process Developments</a:t>
            </a:r>
          </a:p>
        </p:txBody>
      </p:sp>
      <p:pic>
        <p:nvPicPr>
          <p:cNvPr id="6" name="Picture 5" descr="A screenshot of the Microsoft Teams Data Science Process">
            <a:extLst>
              <a:ext uri="{FF2B5EF4-FFF2-40B4-BE49-F238E27FC236}">
                <a16:creationId xmlns:a16="http://schemas.microsoft.com/office/drawing/2014/main" id="{90CABE82-13F4-43D8-B9B1-D842239D7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0" y="2071331"/>
            <a:ext cx="7513133" cy="4328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EFA20-EEAB-4CF5-BB04-FEF2DB968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23" y="2071330"/>
            <a:ext cx="4320419" cy="4328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AE977-CD61-4AF4-873D-CADFA0CED1D8}"/>
              </a:ext>
            </a:extLst>
          </p:cNvPr>
          <p:cNvSpPr txBox="1"/>
          <p:nvPr/>
        </p:nvSpPr>
        <p:spPr>
          <a:xfrm>
            <a:off x="5533538" y="6448665"/>
            <a:ext cx="7993929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BY: </a:t>
            </a:r>
            <a:r>
              <a:rPr lang="nb-NO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Kenneth Jensen [CC BY-SA 3.0]</a:t>
            </a:r>
            <a:r>
              <a:rPr lang="nb-NO" sz="11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 </a:t>
            </a:r>
          </a:p>
          <a:p>
            <a:pPr algn="ctr"/>
            <a:r>
              <a:rPr lang="en-AU" sz="105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https://upload.wikimedia.org/wikipedia/commons/b/b9/CRISP-DM_Process_Diagram.png</a:t>
            </a:r>
          </a:p>
          <a:p>
            <a:r>
              <a:rPr lang="nb-NO" sz="1100" dirty="0"/>
              <a:t> </a:t>
            </a:r>
            <a:endParaRPr lang="nb-NO" sz="1200" dirty="0"/>
          </a:p>
          <a:p>
            <a:endParaRPr lang="en-AU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988D2B0-AA72-47D7-8D4D-201C220D3633}"/>
              </a:ext>
            </a:extLst>
          </p:cNvPr>
          <p:cNvSpPr/>
          <p:nvPr/>
        </p:nvSpPr>
        <p:spPr>
          <a:xfrm rot="4472719">
            <a:off x="8508573" y="3694779"/>
            <a:ext cx="2769520" cy="1225120"/>
          </a:xfrm>
          <a:prstGeom prst="arc">
            <a:avLst>
              <a:gd name="adj1" fmla="val 10935621"/>
              <a:gd name="adj2" fmla="val 172700"/>
            </a:avLst>
          </a:prstGeom>
          <a:ln w="57150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Graphic 10" descr="Checklist">
            <a:extLst>
              <a:ext uri="{FF2B5EF4-FFF2-40B4-BE49-F238E27FC236}">
                <a16:creationId xmlns:a16="http://schemas.microsoft.com/office/drawing/2014/main" id="{A7407741-22D8-49DC-B2B0-B040EE52B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650" y="4226234"/>
            <a:ext cx="914400" cy="914400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D2CCE903-06A4-4411-961C-0B1C57766D22}"/>
              </a:ext>
            </a:extLst>
          </p:cNvPr>
          <p:cNvSpPr/>
          <p:nvPr/>
        </p:nvSpPr>
        <p:spPr>
          <a:xfrm rot="21159597" flipV="1">
            <a:off x="998593" y="4058193"/>
            <a:ext cx="4750025" cy="1163154"/>
          </a:xfrm>
          <a:prstGeom prst="arc">
            <a:avLst>
              <a:gd name="adj1" fmla="val 10883446"/>
              <a:gd name="adj2" fmla="val 396474"/>
            </a:avLst>
          </a:prstGeom>
          <a:ln w="57150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E3B2D-C33B-4806-AC84-6AC07C6960DC}"/>
              </a:ext>
            </a:extLst>
          </p:cNvPr>
          <p:cNvSpPr txBox="1"/>
          <p:nvPr/>
        </p:nvSpPr>
        <p:spPr>
          <a:xfrm>
            <a:off x="983504" y="6191129"/>
            <a:ext cx="6323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2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https://docs.microsoft.com/en-us/azure/machine-learning/team-data-science-process/overview</a:t>
            </a:r>
            <a:endParaRPr lang="en-AU" sz="12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813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6864-CDA7-47F2-86F8-F8E7A2DD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Science </a:t>
            </a:r>
            <a:r>
              <a:rPr lang="en-AU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lang="en-AU" dirty="0"/>
              <a:t>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C3210-E472-4553-9044-6DDC7006CA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Previous slides describe Data Science Processes</a:t>
            </a:r>
          </a:p>
          <a:p>
            <a:pPr lvl="1"/>
            <a:r>
              <a:rPr lang="en-AU" dirty="0"/>
              <a:t>And there are more!</a:t>
            </a:r>
          </a:p>
          <a:p>
            <a:pPr lvl="1"/>
            <a:r>
              <a:rPr lang="en-AU" dirty="0"/>
              <a:t>Some have irrelevant/trivial tasks</a:t>
            </a:r>
          </a:p>
          <a:p>
            <a:r>
              <a:rPr lang="en-AU" dirty="0"/>
              <a:t>Application shows versatility of process designs</a:t>
            </a:r>
          </a:p>
          <a:p>
            <a:pPr lvl="1"/>
            <a:r>
              <a:rPr lang="en-AU" dirty="0"/>
              <a:t>Lead to similar outcomes</a:t>
            </a:r>
          </a:p>
          <a:p>
            <a:r>
              <a:rPr lang="en-AU" dirty="0"/>
              <a:t>Add measurements to processes</a:t>
            </a:r>
          </a:p>
          <a:p>
            <a:pPr lvl="1"/>
            <a:r>
              <a:rPr lang="en-AU" dirty="0"/>
              <a:t>Timings, outputs, etc</a:t>
            </a:r>
          </a:p>
          <a:p>
            <a:pPr lvl="1"/>
            <a:r>
              <a:rPr lang="en-AU" dirty="0"/>
              <a:t>Revise data and measurements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C8705-B223-4224-BEA2-E2D1D4599BD1}"/>
              </a:ext>
            </a:extLst>
          </p:cNvPr>
          <p:cNvSpPr/>
          <p:nvPr/>
        </p:nvSpPr>
        <p:spPr>
          <a:xfrm>
            <a:off x="6019801" y="1819373"/>
            <a:ext cx="6018228" cy="43575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A27EAE4-5EAF-4946-98FE-C0AF6DA474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D1F30-A94B-405C-96B1-2527E2041E63}"/>
              </a:ext>
            </a:extLst>
          </p:cNvPr>
          <p:cNvSpPr txBox="1"/>
          <p:nvPr/>
        </p:nvSpPr>
        <p:spPr>
          <a:xfrm>
            <a:off x="6308457" y="6176963"/>
            <a:ext cx="5729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By Sally Godfrey - What is CMMI ?, Public Domain, https://commons.wikimedia.org/w/index.php?curid=16790845</a:t>
            </a:r>
            <a:endParaRPr lang="en-AU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4F4F8-3AA5-4A8A-8417-A6B4E6F5D8B1}"/>
              </a:ext>
            </a:extLst>
          </p:cNvPr>
          <p:cNvSpPr/>
          <p:nvPr/>
        </p:nvSpPr>
        <p:spPr>
          <a:xfrm>
            <a:off x="7447175" y="2545237"/>
            <a:ext cx="3906625" cy="1234911"/>
          </a:xfrm>
          <a:prstGeom prst="rect">
            <a:avLst/>
          </a:pr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515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6864-CDA7-47F2-86F8-F8E7A2DD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Science </a:t>
            </a:r>
            <a:r>
              <a:rPr lang="en-AU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lang="en-AU" dirty="0"/>
              <a:t>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C3210-E472-4553-9044-6DDC7006CA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Previous slides describe Data Science Processes</a:t>
            </a:r>
          </a:p>
          <a:p>
            <a:pPr lvl="1"/>
            <a:r>
              <a:rPr lang="en-AU" dirty="0"/>
              <a:t>And there are more!</a:t>
            </a:r>
          </a:p>
          <a:p>
            <a:pPr lvl="1"/>
            <a:r>
              <a:rPr lang="en-AU" dirty="0"/>
              <a:t>Some have irrelevant/trivial tasks</a:t>
            </a:r>
          </a:p>
          <a:p>
            <a:r>
              <a:rPr lang="en-AU" dirty="0"/>
              <a:t>Application shows versatility of process designs</a:t>
            </a:r>
          </a:p>
          <a:p>
            <a:pPr lvl="1"/>
            <a:r>
              <a:rPr lang="en-AU" dirty="0"/>
              <a:t>Lead to similar outcomes</a:t>
            </a:r>
          </a:p>
          <a:p>
            <a:r>
              <a:rPr lang="en-AU" dirty="0"/>
              <a:t>Add measurements to processes</a:t>
            </a:r>
          </a:p>
          <a:p>
            <a:pPr lvl="1"/>
            <a:r>
              <a:rPr lang="en-AU" dirty="0"/>
              <a:t>Timings, outputs, etc</a:t>
            </a:r>
          </a:p>
          <a:p>
            <a:pPr lvl="1"/>
            <a:r>
              <a:rPr lang="en-AU" dirty="0"/>
              <a:t>Revise data and measurements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C8705-B223-4224-BEA2-E2D1D4599BD1}"/>
              </a:ext>
            </a:extLst>
          </p:cNvPr>
          <p:cNvSpPr/>
          <p:nvPr/>
        </p:nvSpPr>
        <p:spPr>
          <a:xfrm>
            <a:off x="6019801" y="1819373"/>
            <a:ext cx="6018228" cy="43575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A27EAE4-5EAF-4946-98FE-C0AF6DA474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D1F30-A94B-405C-96B1-2527E2041E63}"/>
              </a:ext>
            </a:extLst>
          </p:cNvPr>
          <p:cNvSpPr txBox="1"/>
          <p:nvPr/>
        </p:nvSpPr>
        <p:spPr>
          <a:xfrm>
            <a:off x="6308457" y="6176963"/>
            <a:ext cx="5729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By Sally Godfrey - What is CMMI ?, Public Domain, https://commons.wikimedia.org/w/index.php?curid=16790845</a:t>
            </a:r>
            <a:endParaRPr lang="en-AU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4F4F8-3AA5-4A8A-8417-A6B4E6F5D8B1}"/>
              </a:ext>
            </a:extLst>
          </p:cNvPr>
          <p:cNvSpPr/>
          <p:nvPr/>
        </p:nvSpPr>
        <p:spPr>
          <a:xfrm>
            <a:off x="7447175" y="2545237"/>
            <a:ext cx="3906625" cy="1234911"/>
          </a:xfrm>
          <a:prstGeom prst="rect">
            <a:avLst/>
          </a:pr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Content Placeholder 4" descr="Image of Yoda on his deathbed saying &quot;No more training do you require. Already you know, that which you need.&quot;">
            <a:extLst>
              <a:ext uri="{FF2B5EF4-FFF2-40B4-BE49-F238E27FC236}">
                <a16:creationId xmlns:a16="http://schemas.microsoft.com/office/drawing/2014/main" id="{6780BE6C-E6C7-4E9A-B318-3FEFFA8C9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" y="1757923"/>
            <a:ext cx="11585789" cy="49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15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E9C248-A337-4270-9A8E-3531BFF9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A7CA4-EAD1-4D8D-B259-B5A4AD7CE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…and further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424292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B1CEC-B391-41B0-BCC5-1951624B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E8B4BD-5B72-4C34-97E2-B5A9710FF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569"/>
            <a:ext cx="10515600" cy="4351338"/>
          </a:xfrm>
        </p:spPr>
        <p:txBody>
          <a:bodyPr>
            <a:normAutofit/>
          </a:bodyPr>
          <a:lstStyle/>
          <a:p>
            <a:r>
              <a:rPr lang="en-AU" dirty="0"/>
              <a:t>Introduction to processes</a:t>
            </a:r>
          </a:p>
          <a:p>
            <a:pPr lvl="1"/>
            <a:r>
              <a:rPr lang="en-AU" dirty="0"/>
              <a:t>Definition</a:t>
            </a:r>
          </a:p>
          <a:p>
            <a:pPr lvl="1"/>
            <a:r>
              <a:rPr lang="en-AU" dirty="0"/>
              <a:t>Related terms</a:t>
            </a:r>
          </a:p>
          <a:p>
            <a:pPr lvl="1"/>
            <a:r>
              <a:rPr lang="en-AU" dirty="0"/>
              <a:t>Documentation</a:t>
            </a:r>
          </a:p>
          <a:p>
            <a:pPr lvl="1"/>
            <a:r>
              <a:rPr lang="en-AU" dirty="0"/>
              <a:t>Maturity</a:t>
            </a:r>
          </a:p>
          <a:p>
            <a:r>
              <a:rPr lang="en-AU" dirty="0"/>
              <a:t>Examples of Data Science Processes</a:t>
            </a:r>
          </a:p>
          <a:p>
            <a:pPr lvl="1"/>
            <a:r>
              <a:rPr lang="en-AU" dirty="0"/>
              <a:t>No single answer!</a:t>
            </a:r>
          </a:p>
          <a:p>
            <a:pPr lvl="1"/>
            <a:r>
              <a:rPr lang="en-AU" dirty="0"/>
              <a:t>Example of application to relevant problem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81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B1CEC-B391-41B0-BCC5-1951624B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E8B4BD-5B72-4C34-97E2-B5A9710FF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569"/>
            <a:ext cx="10515600" cy="4351338"/>
          </a:xfrm>
        </p:spPr>
        <p:txBody>
          <a:bodyPr>
            <a:normAutofit/>
          </a:bodyPr>
          <a:lstStyle/>
          <a:p>
            <a:r>
              <a:rPr lang="en-AU" dirty="0"/>
              <a:t>Introduction to processes</a:t>
            </a:r>
          </a:p>
          <a:p>
            <a:pPr lvl="1"/>
            <a:r>
              <a:rPr lang="en-AU" dirty="0"/>
              <a:t>Definition</a:t>
            </a:r>
          </a:p>
          <a:p>
            <a:pPr lvl="1"/>
            <a:r>
              <a:rPr lang="en-AU" dirty="0"/>
              <a:t>Related terms</a:t>
            </a:r>
          </a:p>
          <a:p>
            <a:pPr lvl="1"/>
            <a:r>
              <a:rPr lang="en-AU" dirty="0"/>
              <a:t>Documentation</a:t>
            </a:r>
          </a:p>
          <a:p>
            <a:pPr lvl="1"/>
            <a:r>
              <a:rPr lang="en-AU" dirty="0"/>
              <a:t>Maturity</a:t>
            </a:r>
          </a:p>
          <a:p>
            <a:r>
              <a:rPr lang="en-AU" dirty="0"/>
              <a:t>Examples of Data Science Processes</a:t>
            </a:r>
          </a:p>
          <a:p>
            <a:pPr lvl="1"/>
            <a:r>
              <a:rPr lang="en-AU" dirty="0"/>
              <a:t>No single answer!</a:t>
            </a:r>
          </a:p>
          <a:p>
            <a:pPr lvl="1"/>
            <a:r>
              <a:rPr lang="en-AU" dirty="0"/>
              <a:t>Example of application to relevant problem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6A382C-A990-4324-9BAA-1EA971E1993F}"/>
              </a:ext>
            </a:extLst>
          </p:cNvPr>
          <p:cNvSpPr/>
          <p:nvPr/>
        </p:nvSpPr>
        <p:spPr>
          <a:xfrm>
            <a:off x="1573491" y="2300140"/>
            <a:ext cx="9163639" cy="2589441"/>
          </a:xfrm>
          <a:prstGeom prst="roundRect">
            <a:avLst/>
          </a:prstGeom>
          <a:solidFill>
            <a:srgbClr val="CD7F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Process to Analyse your Data</a:t>
            </a:r>
          </a:p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VS</a:t>
            </a:r>
          </a:p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Data to Analyse your Process</a:t>
            </a:r>
          </a:p>
        </p:txBody>
      </p:sp>
    </p:spTree>
    <p:extLst>
      <p:ext uri="{BB962C8B-B14F-4D97-AF65-F5344CB8AC3E}">
        <p14:creationId xmlns:p14="http://schemas.microsoft.com/office/powerpoint/2010/main" val="3629226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6DF7-FECA-4951-805F-34F7BB23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1BC36-B8D3-43B6-AD96-1FD611ED5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Acumen</a:t>
            </a:r>
          </a:p>
          <a:p>
            <a:pPr lvl="1"/>
            <a:r>
              <a:rPr lang="en-US" dirty="0"/>
              <a:t>What are the business metrics? Dollars, engagement,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Lean, Agile, Six Sigma, Management by Objectives, Total Quality Management</a:t>
            </a:r>
          </a:p>
          <a:p>
            <a:r>
              <a:rPr lang="en-US" dirty="0"/>
              <a:t>Process or Procedure Problem?</a:t>
            </a:r>
          </a:p>
          <a:p>
            <a:pPr lvl="1"/>
            <a:r>
              <a:rPr lang="en-US" dirty="0"/>
              <a:t>Generality or Specifics?</a:t>
            </a:r>
          </a:p>
          <a:p>
            <a:pPr lvl="1"/>
            <a:r>
              <a:rPr lang="en-US" dirty="0"/>
              <a:t>Ignorance: “Don’t know how the sausage is made”</a:t>
            </a:r>
          </a:p>
          <a:p>
            <a:pPr marL="457200" lvl="1" indent="0" algn="ctr">
              <a:buNone/>
            </a:pPr>
            <a:r>
              <a:rPr lang="en-US" sz="3600" i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Innocent or Intentional?</a:t>
            </a:r>
          </a:p>
          <a:p>
            <a:r>
              <a:rPr lang="en-US" dirty="0"/>
              <a:t>Can be applied to (almost?) anything</a:t>
            </a:r>
          </a:p>
          <a:p>
            <a:r>
              <a:rPr lang="en-US" dirty="0"/>
              <a:t>Don’t just do things: Think about then execute the process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566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6DF7-FECA-4951-805F-34F7BB23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1BC36-B8D3-43B6-AD96-1FD611ED5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Acumen</a:t>
            </a:r>
          </a:p>
          <a:p>
            <a:pPr lvl="1"/>
            <a:r>
              <a:rPr lang="en-US" dirty="0"/>
              <a:t>What are the business metrics? Dollars, engagement,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Lean, Agile, Six Sigma, Management by Objectives, Total Quality Management</a:t>
            </a:r>
          </a:p>
          <a:p>
            <a:r>
              <a:rPr lang="en-US" dirty="0"/>
              <a:t>Process or Procedure Problem?</a:t>
            </a:r>
          </a:p>
          <a:p>
            <a:pPr lvl="1"/>
            <a:r>
              <a:rPr lang="en-US" dirty="0"/>
              <a:t>Generality or Specifics?</a:t>
            </a:r>
          </a:p>
          <a:p>
            <a:pPr lvl="1"/>
            <a:r>
              <a:rPr lang="en-US" dirty="0"/>
              <a:t>Ignorance: “Don’t know how the sausage is made”</a:t>
            </a:r>
          </a:p>
          <a:p>
            <a:pPr marL="457200" lvl="1" indent="0" algn="ctr">
              <a:buNone/>
            </a:pPr>
            <a:r>
              <a:rPr lang="en-US" sz="3600" i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Innocent or Intentional?</a:t>
            </a:r>
          </a:p>
          <a:p>
            <a:r>
              <a:rPr lang="en-US" dirty="0"/>
              <a:t>Can be applied to (almost?) anything</a:t>
            </a:r>
          </a:p>
          <a:p>
            <a:r>
              <a:rPr lang="en-US" dirty="0"/>
              <a:t>Don’t just do things: Think about then execute the process</a:t>
            </a:r>
          </a:p>
          <a:p>
            <a:endParaRPr lang="en-AU" dirty="0"/>
          </a:p>
        </p:txBody>
      </p:sp>
      <p:pic>
        <p:nvPicPr>
          <p:cNvPr id="6" name="Picture 5" descr="Todd Sampson reacting to a comment on Gruen (ABC)">
            <a:extLst>
              <a:ext uri="{FF2B5EF4-FFF2-40B4-BE49-F238E27FC236}">
                <a16:creationId xmlns:a16="http://schemas.microsoft.com/office/drawing/2014/main" id="{B5C04471-AF67-4810-B29F-4410C905D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89" y="1690688"/>
            <a:ext cx="7400900" cy="414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FA44F9-0A2C-4D2B-B1A9-85EE3326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you can find 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9AD690-1213-41D8-B90B-1C1D2B13F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Online:</a:t>
            </a:r>
          </a:p>
          <a:p>
            <a:pPr marL="228600" lvl="2" indent="0">
              <a:spcBef>
                <a:spcPts val="1000"/>
              </a:spcBef>
              <a:buNone/>
            </a:pPr>
            <a:r>
              <a:rPr lang="en-US" sz="34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https://www.docsavagesolutions.com</a:t>
            </a:r>
          </a:p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LinkedIn (Craig “Doc” Savage):</a:t>
            </a:r>
          </a:p>
          <a:p>
            <a:pPr marL="228600" lvl="2" indent="0">
              <a:spcBef>
                <a:spcPts val="1000"/>
              </a:spcBef>
              <a:buNone/>
            </a:pPr>
            <a:r>
              <a:rPr lang="en-US" sz="3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https://www.linkedin.com/in/craig-doc-savage</a:t>
            </a:r>
            <a:endParaRPr lang="en-US" sz="3200" dirty="0"/>
          </a:p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YouTube (Craig Savage):</a:t>
            </a:r>
            <a:endParaRPr lang="en-US" dirty="0"/>
          </a:p>
          <a:p>
            <a:pPr marL="228600" lvl="2" indent="0">
              <a:spcBef>
                <a:spcPts val="1000"/>
              </a:spcBef>
              <a:buNone/>
            </a:pPr>
            <a:r>
              <a:rPr lang="en-AU" sz="3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https://goo.gl/Mjp6Sc</a:t>
            </a:r>
            <a:endParaRPr lang="en-AU" sz="3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Kaggle (</a:t>
            </a:r>
            <a:r>
              <a:rPr lang="en-US" sz="3200" dirty="0" err="1"/>
              <a:t>DocSavage</a:t>
            </a:r>
            <a:r>
              <a:rPr lang="en-US" sz="3200" dirty="0"/>
              <a:t>):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AU" sz="3200" dirty="0"/>
              <a:t>  </a:t>
            </a:r>
            <a:r>
              <a:rPr lang="en-AU" sz="3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https://www.kaggle.com/docsavage</a:t>
            </a:r>
            <a:endParaRPr lang="en-AU" sz="3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GitHub (</a:t>
            </a:r>
            <a:r>
              <a:rPr lang="en-US" sz="3200" dirty="0" err="1"/>
              <a:t>SavageDoc</a:t>
            </a:r>
            <a:r>
              <a:rPr lang="en-US" sz="3200" dirty="0"/>
              <a:t>)</a:t>
            </a:r>
            <a:endParaRPr lang="en-US" dirty="0"/>
          </a:p>
          <a:p>
            <a:pPr marL="228600" lvl="2" indent="0">
              <a:spcBef>
                <a:spcPts val="1000"/>
              </a:spcBef>
              <a:buNone/>
            </a:pPr>
            <a:r>
              <a:rPr lang="en-US" sz="3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https://github.com/SavageDoc/</a:t>
            </a:r>
            <a:endParaRPr lang="en-US" sz="3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28600" lvl="2" indent="0">
              <a:spcBef>
                <a:spcPts val="1000"/>
              </a:spcBef>
              <a:buNone/>
            </a:pPr>
            <a:endParaRPr lang="en-US" sz="3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28600" lvl="2" indent="0">
              <a:spcBef>
                <a:spcPts val="1000"/>
              </a:spcBef>
              <a:buNone/>
            </a:pPr>
            <a:endParaRPr lang="en-US" sz="3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135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45F0-F3D6-42A0-A96A-2F8611D9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6EA7B-E76C-40F0-88BF-BFFD84A18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Watching Gruen Transfer (</a:t>
            </a: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https://iview.abc.net.au/show/gruen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Host Todd Sampson says (something like):</a:t>
            </a:r>
          </a:p>
          <a:p>
            <a:pPr marL="457200" lvl="1" indent="0">
              <a:buNone/>
            </a:pPr>
            <a:r>
              <a:rPr lang="en-AU" i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“We don’t think about 80% of the decisions we make.”</a:t>
            </a:r>
          </a:p>
          <a:p>
            <a:pPr marL="457200" lvl="1" indent="0">
              <a:buNone/>
            </a:pPr>
            <a:r>
              <a:rPr lang="en-A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[Based on US research – more specifically that emotions drive 80% of decisions]</a:t>
            </a:r>
          </a:p>
          <a:p>
            <a:pPr marL="457200" lvl="1" indent="0">
              <a:buNone/>
            </a:pPr>
            <a:r>
              <a:rPr lang="en-A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[Other research shows 90%, or even 95% (!), of purchasing decisions]</a:t>
            </a:r>
          </a:p>
          <a:p>
            <a:r>
              <a:rPr lang="en-AU" dirty="0"/>
              <a:t>I’ve told people that – they mull it over for a bit and make a quick judgment</a:t>
            </a:r>
          </a:p>
          <a:p>
            <a:pPr marL="457200" lvl="1" indent="0">
              <a:buNone/>
            </a:pPr>
            <a:r>
              <a:rPr lang="en-AU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…that is, they made a decisions without really thinking about it!</a:t>
            </a:r>
          </a:p>
        </p:txBody>
      </p:sp>
    </p:spTree>
    <p:extLst>
      <p:ext uri="{BB962C8B-B14F-4D97-AF65-F5344CB8AC3E}">
        <p14:creationId xmlns:p14="http://schemas.microsoft.com/office/powerpoint/2010/main" val="427766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F333-1AF8-4979-90A2-169F4CC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5158-77A7-4509-8BC8-4B7A8E6B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dirty="0"/>
              <a:t>Microsoft</a:t>
            </a:r>
          </a:p>
          <a:p>
            <a:pPr lvl="1"/>
            <a:r>
              <a:rPr lang="en-AU" dirty="0"/>
              <a:t>Ananth Prakash for the invitation and hosting this event (virtually!)</a:t>
            </a:r>
          </a:p>
          <a:p>
            <a:r>
              <a:rPr lang="en-AU" dirty="0"/>
              <a:t>Contributors to Medium:</a:t>
            </a:r>
          </a:p>
          <a:p>
            <a:pPr lvl="1"/>
            <a:r>
              <a:rPr lang="en-AU" dirty="0"/>
              <a:t>Pedro Robledo: Processes, Procedures, Work Instructions</a:t>
            </a:r>
          </a:p>
          <a:p>
            <a:r>
              <a:rPr lang="en-AU" dirty="0"/>
              <a:t>Contributors to Wikimedia</a:t>
            </a:r>
          </a:p>
          <a:p>
            <a:pPr lvl="1"/>
            <a:r>
              <a:rPr lang="en-AU" dirty="0"/>
              <a:t>Sally Godfrey: CMMI</a:t>
            </a:r>
          </a:p>
          <a:p>
            <a:pPr lvl="1"/>
            <a:r>
              <a:rPr lang="en-AU" dirty="0"/>
              <a:t>Daniel </a:t>
            </a:r>
            <a:r>
              <a:rPr lang="en-AU" dirty="0" err="1"/>
              <a:t>Penfied</a:t>
            </a:r>
            <a:r>
              <a:rPr lang="en-AU" dirty="0"/>
              <a:t>: DMADV, DMAIC</a:t>
            </a:r>
          </a:p>
          <a:p>
            <a:pPr lvl="1"/>
            <a:r>
              <a:rPr lang="en-AU" dirty="0"/>
              <a:t>Kenneth Jensen: CRISP-DM</a:t>
            </a:r>
          </a:p>
          <a:p>
            <a:r>
              <a:rPr lang="en-AU" dirty="0"/>
              <a:t>Giphy.com</a:t>
            </a:r>
          </a:p>
          <a:p>
            <a:pPr lvl="1"/>
            <a:r>
              <a:rPr lang="en-AU" dirty="0"/>
              <a:t>So many gifs, so little time….</a:t>
            </a:r>
          </a:p>
        </p:txBody>
      </p:sp>
    </p:spTree>
    <p:extLst>
      <p:ext uri="{BB962C8B-B14F-4D97-AF65-F5344CB8AC3E}">
        <p14:creationId xmlns:p14="http://schemas.microsoft.com/office/powerpoint/2010/main" val="1559364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F333-1AF8-4979-90A2-169F4CC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5158-77A7-4509-8BC8-4B7A8E6B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dirty="0"/>
              <a:t>Microsoft</a:t>
            </a:r>
          </a:p>
          <a:p>
            <a:pPr lvl="1"/>
            <a:r>
              <a:rPr lang="en-AU" dirty="0"/>
              <a:t>Ananth Prakash for the invitation and hosting this event (virtually!)</a:t>
            </a:r>
          </a:p>
          <a:p>
            <a:r>
              <a:rPr lang="en-AU" dirty="0"/>
              <a:t>Contributors to Medium:</a:t>
            </a:r>
          </a:p>
          <a:p>
            <a:pPr lvl="1"/>
            <a:r>
              <a:rPr lang="en-AU" dirty="0"/>
              <a:t>Pedro Robledo: Processes, Procedures, Work Instructions</a:t>
            </a:r>
          </a:p>
          <a:p>
            <a:r>
              <a:rPr lang="en-AU" dirty="0"/>
              <a:t>Contributors to Wikimedia</a:t>
            </a:r>
          </a:p>
          <a:p>
            <a:pPr lvl="1"/>
            <a:r>
              <a:rPr lang="en-AU" dirty="0"/>
              <a:t>Sally Godfrey: CMMI</a:t>
            </a:r>
          </a:p>
          <a:p>
            <a:pPr lvl="1"/>
            <a:r>
              <a:rPr lang="en-AU" dirty="0"/>
              <a:t>Daniel </a:t>
            </a:r>
            <a:r>
              <a:rPr lang="en-AU" dirty="0" err="1"/>
              <a:t>Penfied</a:t>
            </a:r>
            <a:r>
              <a:rPr lang="en-AU" dirty="0"/>
              <a:t>: DMADV, DMAIC</a:t>
            </a:r>
          </a:p>
          <a:p>
            <a:pPr lvl="1"/>
            <a:r>
              <a:rPr lang="en-AU" dirty="0"/>
              <a:t>Kenneth Jensen: CRISP-DM</a:t>
            </a:r>
          </a:p>
          <a:p>
            <a:r>
              <a:rPr lang="en-AU" dirty="0"/>
              <a:t>Giphy.com</a:t>
            </a:r>
          </a:p>
          <a:p>
            <a:pPr lvl="1"/>
            <a:r>
              <a:rPr lang="en-AU" dirty="0"/>
              <a:t>So many gifs, so little time….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6450F-C50B-4579-85B4-43F78B5C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81" y="1393499"/>
            <a:ext cx="7043056" cy="52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7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ECFB-AEB1-4DCE-B9D5-A54BC6E9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26063"/>
            <a:ext cx="10515600" cy="2852737"/>
          </a:xfrm>
        </p:spPr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A83D3-DE1E-44C9-BCA8-A88960A7B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02767"/>
            <a:ext cx="10515600" cy="1500187"/>
          </a:xfrm>
        </p:spPr>
        <p:txBody>
          <a:bodyPr/>
          <a:lstStyle/>
          <a:p>
            <a:r>
              <a:rPr lang="en-A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Data </a:t>
            </a:r>
            <a:r>
              <a:rPr lang="en-AU" b="1">
                <a:solidFill>
                  <a:schemeClr val="accent2">
                    <a:lumMod val="60000"/>
                    <a:lumOff val="40000"/>
                  </a:schemeClr>
                </a:solidFill>
              </a:rPr>
              <a:t>Science Processes</a:t>
            </a:r>
            <a:endParaRPr lang="en-AU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AU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Presented by Craig “Doc” Savage</a:t>
            </a:r>
          </a:p>
        </p:txBody>
      </p:sp>
    </p:spTree>
    <p:extLst>
      <p:ext uri="{BB962C8B-B14F-4D97-AF65-F5344CB8AC3E}">
        <p14:creationId xmlns:p14="http://schemas.microsoft.com/office/powerpoint/2010/main" val="2692658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90DF0-4D90-4D64-8FDD-BF3F2984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EC4FA-880A-48CD-BC0C-211A76A33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659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45F0-F3D6-42A0-A96A-2F8611D9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6EA7B-E76C-40F0-88BF-BFFD84A18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Watching Gruen Transfer (</a:t>
            </a: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https://iview.abc.net.au/show/gruen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Host Todd Sampson says (something like):</a:t>
            </a:r>
          </a:p>
          <a:p>
            <a:pPr marL="457200" lvl="1" indent="0">
              <a:buNone/>
            </a:pPr>
            <a:r>
              <a:rPr lang="en-AU" i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“We don’t think about 80% of the decisions we make.”</a:t>
            </a:r>
          </a:p>
          <a:p>
            <a:pPr marL="457200" lvl="1" indent="0">
              <a:buNone/>
            </a:pPr>
            <a:r>
              <a:rPr lang="en-A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[Based on US research – more specifically that emotions drive 80% of decisions]</a:t>
            </a:r>
          </a:p>
          <a:p>
            <a:pPr marL="457200" lvl="1" indent="0">
              <a:buNone/>
            </a:pPr>
            <a:r>
              <a:rPr lang="en-A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[Other research shows 90%, or even 95%!]</a:t>
            </a:r>
          </a:p>
          <a:p>
            <a:r>
              <a:rPr lang="en-AU" dirty="0"/>
              <a:t>I’ve told people that – they mull it over for a bit and make a quick judgment</a:t>
            </a:r>
          </a:p>
          <a:p>
            <a:pPr marL="457200" lvl="1" indent="0">
              <a:buNone/>
            </a:pPr>
            <a:r>
              <a:rPr lang="en-AU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…that is, they made a decisions without really thinking about it!</a:t>
            </a:r>
          </a:p>
        </p:txBody>
      </p:sp>
      <p:pic>
        <p:nvPicPr>
          <p:cNvPr id="5" name="Picture 4" descr="Todd Sampson reacting to a comment on Gruen (ABC)">
            <a:extLst>
              <a:ext uri="{FF2B5EF4-FFF2-40B4-BE49-F238E27FC236}">
                <a16:creationId xmlns:a16="http://schemas.microsoft.com/office/drawing/2014/main" id="{0CA98684-8A25-4983-A960-8F28D07C5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89" y="1690688"/>
            <a:ext cx="7400900" cy="414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55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45F0-F3D6-42A0-A96A-2F8611D9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6EA7B-E76C-40F0-88BF-BFFD84A18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Watching Gruen Transfer (</a:t>
            </a:r>
            <a:r>
              <a:rPr lang="en-AU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https://iview.abc.net.au/show/gruen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Host Todd Sampson says (something like):</a:t>
            </a:r>
          </a:p>
          <a:p>
            <a:pPr marL="457200" lvl="1" indent="0">
              <a:buNone/>
            </a:pPr>
            <a:r>
              <a:rPr lang="en-AU" i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“We don’t think about 80% of the decisions we make.”</a:t>
            </a:r>
          </a:p>
          <a:p>
            <a:pPr marL="457200" lvl="1" indent="0">
              <a:buNone/>
            </a:pPr>
            <a:r>
              <a:rPr lang="en-A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[Based on US research – more specifically that emotions drive 80% of decisions]</a:t>
            </a:r>
          </a:p>
          <a:p>
            <a:pPr marL="457200" lvl="1" indent="0">
              <a:buNone/>
            </a:pPr>
            <a:r>
              <a:rPr lang="en-A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[Other research shows 90%, or even 95%!]</a:t>
            </a:r>
          </a:p>
          <a:p>
            <a:r>
              <a:rPr lang="en-AU" dirty="0"/>
              <a:t>I’ve told people that – they mull it over for a bit and make a quick judgment</a:t>
            </a:r>
          </a:p>
          <a:p>
            <a:pPr marL="457200" lvl="1" indent="0">
              <a:buNone/>
            </a:pPr>
            <a:r>
              <a:rPr lang="en-AU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…that is, they made a decisions without really thinking about it!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56FD43-2AC9-4BC0-A328-F20F37C88D45}"/>
              </a:ext>
            </a:extLst>
          </p:cNvPr>
          <p:cNvSpPr/>
          <p:nvPr/>
        </p:nvSpPr>
        <p:spPr>
          <a:xfrm>
            <a:off x="1573491" y="2300140"/>
            <a:ext cx="9163639" cy="2589441"/>
          </a:xfrm>
          <a:prstGeom prst="roundRect">
            <a:avLst/>
          </a:prstGeom>
          <a:solidFill>
            <a:srgbClr val="CD7F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Provide framework to think about data science in a business context</a:t>
            </a:r>
          </a:p>
        </p:txBody>
      </p:sp>
    </p:spTree>
    <p:extLst>
      <p:ext uri="{BB962C8B-B14F-4D97-AF65-F5344CB8AC3E}">
        <p14:creationId xmlns:p14="http://schemas.microsoft.com/office/powerpoint/2010/main" val="58688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DB94-AF2F-43A1-9E91-4627F112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4C937-AA38-4489-B49E-A6177D5EB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Provide introduction to processes</a:t>
            </a:r>
          </a:p>
          <a:p>
            <a:pPr lvl="1"/>
            <a:r>
              <a:rPr lang="en-AU" dirty="0"/>
              <a:t>Definitions</a:t>
            </a:r>
          </a:p>
          <a:p>
            <a:pPr lvl="1"/>
            <a:r>
              <a:rPr lang="en-AU" dirty="0"/>
              <a:t>Conventions</a:t>
            </a:r>
          </a:p>
          <a:p>
            <a:pPr lvl="1"/>
            <a:r>
              <a:rPr lang="en-AU" dirty="0"/>
              <a:t>Resources</a:t>
            </a:r>
          </a:p>
          <a:p>
            <a:r>
              <a:rPr lang="en-AU" dirty="0"/>
              <a:t>Applications to data science</a:t>
            </a:r>
          </a:p>
          <a:p>
            <a:pPr lvl="1"/>
            <a:r>
              <a:rPr lang="en-AU" dirty="0"/>
              <a:t>Include tips from studying data science processes to highlight potential project issues</a:t>
            </a:r>
          </a:p>
          <a:p>
            <a:pPr lvl="1"/>
            <a:r>
              <a:rPr lang="en-AU" dirty="0"/>
              <a:t>Leverage experience from different organisations and disciplines</a:t>
            </a:r>
          </a:p>
          <a:p>
            <a:r>
              <a:rPr lang="en-AU" dirty="0"/>
              <a:t>Focus on application of data science tools and techniques to processes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750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E9C248-A337-4270-9A8E-3531BFF9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Processes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A7CA4-EAD1-4D8D-B259-B5A4AD7CE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24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67930</TotalTime>
  <Words>2560</Words>
  <Application>Microsoft Office PowerPoint</Application>
  <PresentationFormat>Widescreen</PresentationFormat>
  <Paragraphs>465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Data Science Processes Tools to Improve Understanding</vt:lpstr>
      <vt:lpstr>Disclosures</vt:lpstr>
      <vt:lpstr>Introduction: Personal and Talk</vt:lpstr>
      <vt:lpstr>Personal Introduction</vt:lpstr>
      <vt:lpstr>Inspiration</vt:lpstr>
      <vt:lpstr>Inspiration</vt:lpstr>
      <vt:lpstr>Inspiration</vt:lpstr>
      <vt:lpstr>Overview</vt:lpstr>
      <vt:lpstr>Introduction to Processes</vt:lpstr>
      <vt:lpstr>Introduction: ISO</vt:lpstr>
      <vt:lpstr>Introduction: Illustrating Processes</vt:lpstr>
      <vt:lpstr>Introduction: Related Terms</vt:lpstr>
      <vt:lpstr>Introduction: Process Maturity</vt:lpstr>
      <vt:lpstr>Introduction: DMADV/DMAIC</vt:lpstr>
      <vt:lpstr>Introduction: DMADV/DMAIC</vt:lpstr>
      <vt:lpstr>Introduction: DMADV/DMAIC</vt:lpstr>
      <vt:lpstr>Introduction: DMADV/DMAIC</vt:lpstr>
      <vt:lpstr>Data Science Processes</vt:lpstr>
      <vt:lpstr>Data Science Processes: Overview</vt:lpstr>
      <vt:lpstr>Data Science Processes: Overview</vt:lpstr>
      <vt:lpstr>Specific Processes: Examples</vt:lpstr>
      <vt:lpstr>Example: Personal Data Science Process</vt:lpstr>
      <vt:lpstr>Example: Personal Data Science Process</vt:lpstr>
      <vt:lpstr>Specific Processes: MSTDSP</vt:lpstr>
      <vt:lpstr>Specific Processes: MSTDSP</vt:lpstr>
      <vt:lpstr>Specific Processes: MSTDSP</vt:lpstr>
      <vt:lpstr>Specific Processes: CRISP-DM</vt:lpstr>
      <vt:lpstr>Specific Processes: CRISP-DM</vt:lpstr>
      <vt:lpstr>Example Application</vt:lpstr>
      <vt:lpstr>Simple Question</vt:lpstr>
      <vt:lpstr>Example Process Developments</vt:lpstr>
      <vt:lpstr>Example Process Developments</vt:lpstr>
      <vt:lpstr>Example Process Developments</vt:lpstr>
      <vt:lpstr>Example Process Measurements</vt:lpstr>
      <vt:lpstr>Example Process Measurements</vt:lpstr>
      <vt:lpstr>Example Process Measurements</vt:lpstr>
      <vt:lpstr>Example Process Measurements</vt:lpstr>
      <vt:lpstr>Example Process Measurements</vt:lpstr>
      <vt:lpstr>Data Science Process Maps, Revisited</vt:lpstr>
      <vt:lpstr>Example Process Developments</vt:lpstr>
      <vt:lpstr>Example Process Developments</vt:lpstr>
      <vt:lpstr>Data Science on Processes</vt:lpstr>
      <vt:lpstr>Data Science on Processes</vt:lpstr>
      <vt:lpstr>Summary</vt:lpstr>
      <vt:lpstr>Summary</vt:lpstr>
      <vt:lpstr>Summary</vt:lpstr>
      <vt:lpstr>Recommendations</vt:lpstr>
      <vt:lpstr>Recommendations</vt:lpstr>
      <vt:lpstr>Where you can find me</vt:lpstr>
      <vt:lpstr>Acknowledgements</vt:lpstr>
      <vt:lpstr>Acknowledgements</vt:lpstr>
      <vt:lpstr>Thank you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the Bottleneck:  From Fast Programs to Fast Projects</dc:title>
  <dc:creator>Doc Savage</dc:creator>
  <cp:lastModifiedBy>Craig Savage</cp:lastModifiedBy>
  <cp:revision>313</cp:revision>
  <dcterms:created xsi:type="dcterms:W3CDTF">2017-01-06T21:53:32Z</dcterms:created>
  <dcterms:modified xsi:type="dcterms:W3CDTF">2020-04-23T08:05:03Z</dcterms:modified>
</cp:coreProperties>
</file>